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4"/>
  </p:notesMasterIdLst>
  <p:sldIdLst>
    <p:sldId id="256" r:id="rId3"/>
    <p:sldId id="258" r:id="rId4"/>
    <p:sldId id="261" r:id="rId5"/>
    <p:sldId id="262" r:id="rId6"/>
    <p:sldId id="297" r:id="rId7"/>
    <p:sldId id="299" r:id="rId8"/>
    <p:sldId id="298" r:id="rId9"/>
    <p:sldId id="300" r:id="rId10"/>
    <p:sldId id="263" r:id="rId11"/>
    <p:sldId id="270" r:id="rId12"/>
    <p:sldId id="296" r:id="rId13"/>
  </p:sldIdLst>
  <p:sldSz cx="9144000" cy="5143500" type="screen16x9"/>
  <p:notesSz cx="6858000" cy="9144000"/>
  <p:embeddedFontLst>
    <p:embeddedFont>
      <p:font typeface="Anaheim" pitchFamily="2" charset="0"/>
      <p:regular r:id="rId15"/>
      <p:bold r:id="rId16"/>
    </p:embeddedFont>
    <p:embeddedFont>
      <p:font typeface="Poppins" panose="020B0502040504020204" pitchFamily="34" charset="0"/>
      <p:regular r:id="rId17"/>
      <p:bold r:id="rId18"/>
      <p:italic r:id="rId19"/>
      <p:boldItalic r:id="rId20"/>
    </p:embeddedFont>
    <p:embeddedFont>
      <p:font typeface="Proxima Nova" panose="02000506030000020004" pitchFamily="2" charset="0"/>
      <p:regular r:id="rId21"/>
      <p:bold r:id="rId22"/>
      <p:italic r:id="rId23"/>
      <p:boldItalic r:id="rId24"/>
    </p:embeddedFont>
    <p:embeddedFont>
      <p:font typeface="Proxima Nova Semibold" panose="02000506030000020004" pitchFamily="2" charset="0"/>
      <p:regular r:id="rId25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8E3457-9F61-401E-97EB-79E574F894A7}">
  <a:tblStyle styleId="{918E3457-9F61-401E-97EB-79E574F894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0209487-055B-4C03-9EC4-F0FD2942B9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93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font" Target="fonts/font4.fntdata" /><Relationship Id="rId26" Type="http://schemas.openxmlformats.org/officeDocument/2006/relationships/font" Target="fonts/font12.fntdata" /><Relationship Id="rId3" Type="http://schemas.openxmlformats.org/officeDocument/2006/relationships/slide" Target="slides/slide1.xml" /><Relationship Id="rId21" Type="http://schemas.openxmlformats.org/officeDocument/2006/relationships/font" Target="fonts/font7.fntdata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font" Target="fonts/font3.fntdata" /><Relationship Id="rId25" Type="http://schemas.openxmlformats.org/officeDocument/2006/relationships/font" Target="fonts/font11.fntdata" /><Relationship Id="rId2" Type="http://schemas.openxmlformats.org/officeDocument/2006/relationships/slideMaster" Target="slideMasters/slideMaster2.xml" /><Relationship Id="rId16" Type="http://schemas.openxmlformats.org/officeDocument/2006/relationships/font" Target="fonts/font2.fntdata" /><Relationship Id="rId20" Type="http://schemas.openxmlformats.org/officeDocument/2006/relationships/font" Target="fonts/font6.fntdata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font" Target="fonts/font10.fntdata" /><Relationship Id="rId5" Type="http://schemas.openxmlformats.org/officeDocument/2006/relationships/slide" Target="slides/slide3.xml" /><Relationship Id="rId15" Type="http://schemas.openxmlformats.org/officeDocument/2006/relationships/font" Target="fonts/font1.fntdata" /><Relationship Id="rId23" Type="http://schemas.openxmlformats.org/officeDocument/2006/relationships/font" Target="fonts/font9.fntdata" /><Relationship Id="rId28" Type="http://schemas.openxmlformats.org/officeDocument/2006/relationships/presProps" Target="presProps.xml" /><Relationship Id="rId10" Type="http://schemas.openxmlformats.org/officeDocument/2006/relationships/slide" Target="slides/slide8.xml" /><Relationship Id="rId19" Type="http://schemas.openxmlformats.org/officeDocument/2006/relationships/font" Target="fonts/font5.fntdata" /><Relationship Id="rId31" Type="http://schemas.openxmlformats.org/officeDocument/2006/relationships/tableStyles" Target="tableStyle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notesMaster" Target="notesMasters/notesMaster1.xml" /><Relationship Id="rId22" Type="http://schemas.openxmlformats.org/officeDocument/2006/relationships/font" Target="fonts/font8.fntdata" /><Relationship Id="rId27" Type="http://schemas.openxmlformats.org/officeDocument/2006/relationships/font" Target="fonts/font13.fntdata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1" name="Google Shape;7991;g1e7f3938c53_0_17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2" name="Google Shape;7992;g1e7f3938c53_0_17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194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08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27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7.png" /><Relationship Id="rId4" Type="http://schemas.openxmlformats.org/officeDocument/2006/relationships/image" Target="../media/image3.pn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5.pn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4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6.png" /><Relationship Id="rId4" Type="http://schemas.openxmlformats.org/officeDocument/2006/relationships/image" Target="../media/image3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3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3.png" /><Relationship Id="rId4" Type="http://schemas.openxmlformats.org/officeDocument/2006/relationships/image" Target="../media/image4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72300" y="1482800"/>
            <a:ext cx="71994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72300" y="3239202"/>
            <a:ext cx="7199400" cy="42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825" y="1613"/>
            <a:ext cx="9163538" cy="5147081"/>
            <a:chOff x="-21325" y="-6819"/>
            <a:chExt cx="9163538" cy="5147081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2626712" y="4610687"/>
              <a:ext cx="6515501" cy="529575"/>
              <a:chOff x="2626712" y="4610687"/>
              <a:chExt cx="6515501" cy="529575"/>
            </a:xfrm>
          </p:grpSpPr>
          <p:pic>
            <p:nvPicPr>
              <p:cNvPr id="14" name="Google Shape;14;p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2626712" y="4610687"/>
                <a:ext cx="6515501" cy="529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5;p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10800000">
                <a:off x="7293388" y="4840980"/>
                <a:ext cx="1585464" cy="69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" name="Google Shape;16;p2"/>
            <p:cNvGrpSpPr/>
            <p:nvPr/>
          </p:nvGrpSpPr>
          <p:grpSpPr>
            <a:xfrm>
              <a:off x="-21325" y="-6819"/>
              <a:ext cx="6523526" cy="536050"/>
              <a:chOff x="-21325" y="-6819"/>
              <a:chExt cx="6523526" cy="536050"/>
            </a:xfrm>
          </p:grpSpPr>
          <p:pic>
            <p:nvPicPr>
              <p:cNvPr id="17" name="Google Shape;17;p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21325" y="-6819"/>
                <a:ext cx="6523526" cy="536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8;p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43800" y="239786"/>
                <a:ext cx="1585464" cy="69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" name="Google Shape;19;p2"/>
          <p:cNvGrpSpPr/>
          <p:nvPr/>
        </p:nvGrpSpPr>
        <p:grpSpPr>
          <a:xfrm>
            <a:off x="-6819" y="-7400"/>
            <a:ext cx="9157637" cy="5158300"/>
            <a:chOff x="0" y="0"/>
            <a:chExt cx="9157637" cy="5158300"/>
          </a:xfrm>
        </p:grpSpPr>
        <p:pic>
          <p:nvPicPr>
            <p:cNvPr id="20" name="Google Shape;20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06088" y="0"/>
              <a:ext cx="1251550" cy="125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3906750"/>
              <a:ext cx="1251550" cy="1251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23"/>
          <p:cNvGrpSpPr/>
          <p:nvPr/>
        </p:nvGrpSpPr>
        <p:grpSpPr>
          <a:xfrm flipH="1">
            <a:off x="2620475" y="0"/>
            <a:ext cx="6523526" cy="369900"/>
            <a:chOff x="0" y="0"/>
            <a:chExt cx="6523526" cy="369900"/>
          </a:xfrm>
        </p:grpSpPr>
        <p:pic>
          <p:nvPicPr>
            <p:cNvPr id="234" name="Google Shape;23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6523526" cy="3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5125" y="150455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6" name="Google Shape;236;p23"/>
          <p:cNvPicPr preferRelativeResize="0"/>
          <p:nvPr/>
        </p:nvPicPr>
        <p:blipFill rotWithShape="1">
          <a:blip r:embed="rId5">
            <a:alphaModFix/>
          </a:blip>
          <a:srcRect r="56111" b="41941"/>
          <a:stretch/>
        </p:blipFill>
        <p:spPr>
          <a:xfrm rot="-5400000">
            <a:off x="8325038" y="4266787"/>
            <a:ext cx="775950" cy="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 flipH="1">
            <a:off x="0" y="4170725"/>
            <a:ext cx="972775" cy="97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 rotWithShape="1">
          <a:blip r:embed="rId3">
            <a:alphaModFix/>
          </a:blip>
          <a:srcRect t="129" b="129"/>
          <a:stretch/>
        </p:blipFill>
        <p:spPr>
          <a:xfrm rot="-5400000">
            <a:off x="-145124" y="3582752"/>
            <a:ext cx="1716695" cy="130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088" y="-13650"/>
            <a:ext cx="1251550" cy="125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8"/>
          <p:cNvGrpSpPr/>
          <p:nvPr/>
        </p:nvGrpSpPr>
        <p:grpSpPr>
          <a:xfrm>
            <a:off x="0" y="-13638"/>
            <a:ext cx="8878852" cy="4923618"/>
            <a:chOff x="0" y="-13638"/>
            <a:chExt cx="8878852" cy="4923618"/>
          </a:xfrm>
        </p:grpSpPr>
        <p:pic>
          <p:nvPicPr>
            <p:cNvPr id="284" name="Google Shape;28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7293388" y="4840980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5" name="Google Shape;285;p28"/>
            <p:cNvGrpSpPr/>
            <p:nvPr/>
          </p:nvGrpSpPr>
          <p:grpSpPr>
            <a:xfrm>
              <a:off x="0" y="-13638"/>
              <a:ext cx="6523526" cy="536050"/>
              <a:chOff x="0" y="-13638"/>
              <a:chExt cx="6523526" cy="536050"/>
            </a:xfrm>
          </p:grpSpPr>
          <p:pic>
            <p:nvPicPr>
              <p:cNvPr id="286" name="Google Shape;286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0" y="-13638"/>
                <a:ext cx="6523526" cy="536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65125" y="232968"/>
                <a:ext cx="1585464" cy="69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 l="73637" t="129" b="129"/>
          <a:stretch/>
        </p:blipFill>
        <p:spPr>
          <a:xfrm>
            <a:off x="8632789" y="38875"/>
            <a:ext cx="452574" cy="1307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29"/>
          <p:cNvGrpSpPr/>
          <p:nvPr/>
        </p:nvGrpSpPr>
        <p:grpSpPr>
          <a:xfrm>
            <a:off x="-26" y="-20456"/>
            <a:ext cx="972776" cy="5162894"/>
            <a:chOff x="-26" y="-20456"/>
            <a:chExt cx="972776" cy="5162894"/>
          </a:xfrm>
        </p:grpSpPr>
        <p:pic>
          <p:nvPicPr>
            <p:cNvPr id="292" name="Google Shape;292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25" y="-20456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 flipH="1">
              <a:off x="-26" y="4169663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" name="Google Shape;294;p29"/>
          <p:cNvGrpSpPr/>
          <p:nvPr/>
        </p:nvGrpSpPr>
        <p:grpSpPr>
          <a:xfrm rot="10800000">
            <a:off x="5368113" y="4784100"/>
            <a:ext cx="3789523" cy="359400"/>
            <a:chOff x="-13638" y="0"/>
            <a:chExt cx="3789523" cy="359400"/>
          </a:xfrm>
        </p:grpSpPr>
        <p:pic>
          <p:nvPicPr>
            <p:cNvPr id="295" name="Google Shape;295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3638" y="0"/>
              <a:ext cx="3789523" cy="35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5125" y="145205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3553500" y="3054555"/>
            <a:ext cx="47871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3553500" y="1649136"/>
            <a:ext cx="47871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1859700" y="1649136"/>
            <a:ext cx="15414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1859700" y="3054549"/>
            <a:ext cx="15414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 rot="10800000">
            <a:off x="2620475" y="4773475"/>
            <a:ext cx="6523526" cy="369900"/>
            <a:chOff x="0" y="0"/>
            <a:chExt cx="6523526" cy="369900"/>
          </a:xfrm>
        </p:grpSpPr>
        <p:pic>
          <p:nvPicPr>
            <p:cNvPr id="48" name="Google Shape;48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6523526" cy="3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5125" y="150455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" name="Google Shape;5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70737"/>
            <a:ext cx="972775" cy="97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 b="22420"/>
          <a:stretch/>
        </p:blipFill>
        <p:spPr>
          <a:xfrm rot="5400000">
            <a:off x="-257665" y="461283"/>
            <a:ext cx="1768000" cy="10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890675" y="0"/>
            <a:ext cx="1251550" cy="125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8"/>
          <p:cNvGrpSpPr/>
          <p:nvPr/>
        </p:nvGrpSpPr>
        <p:grpSpPr>
          <a:xfrm>
            <a:off x="3881699" y="4752250"/>
            <a:ext cx="5260526" cy="388025"/>
            <a:chOff x="3881699" y="4752250"/>
            <a:chExt cx="5260526" cy="388025"/>
          </a:xfrm>
        </p:grpSpPr>
        <p:pic>
          <p:nvPicPr>
            <p:cNvPr id="72" name="Google Shape;72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3881699" y="4752250"/>
              <a:ext cx="5260526" cy="388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7293388" y="4911768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-1" y="2100"/>
            <a:ext cx="9144001" cy="5141388"/>
            <a:chOff x="-1" y="2100"/>
            <a:chExt cx="9144001" cy="5141388"/>
          </a:xfrm>
        </p:grpSpPr>
        <p:pic>
          <p:nvPicPr>
            <p:cNvPr id="79" name="Google Shape;79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 flipH="1">
              <a:off x="8171225" y="2100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-1" y="4170713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" name="Google Shape;81;p9"/>
          <p:cNvGrpSpPr/>
          <p:nvPr/>
        </p:nvGrpSpPr>
        <p:grpSpPr>
          <a:xfrm rot="10800000">
            <a:off x="0" y="2100"/>
            <a:ext cx="4881173" cy="365700"/>
            <a:chOff x="4261050" y="4610675"/>
            <a:chExt cx="4881173" cy="365700"/>
          </a:xfrm>
        </p:grpSpPr>
        <p:pic>
          <p:nvPicPr>
            <p:cNvPr id="82" name="Google Shape;82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4261050" y="4610675"/>
              <a:ext cx="4881173" cy="36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7293388" y="4759030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2" hasCustomPrompt="1"/>
          </p:nvPr>
        </p:nvSpPr>
        <p:spPr>
          <a:xfrm>
            <a:off x="3759205" y="1699096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3" hasCustomPrompt="1"/>
          </p:nvPr>
        </p:nvSpPr>
        <p:spPr>
          <a:xfrm>
            <a:off x="4690005" y="1699096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4" hasCustomPrompt="1"/>
          </p:nvPr>
        </p:nvSpPr>
        <p:spPr>
          <a:xfrm>
            <a:off x="3759193" y="2781754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5" hasCustomPrompt="1"/>
          </p:nvPr>
        </p:nvSpPr>
        <p:spPr>
          <a:xfrm>
            <a:off x="4689993" y="2781754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6" hasCustomPrompt="1"/>
          </p:nvPr>
        </p:nvSpPr>
        <p:spPr>
          <a:xfrm>
            <a:off x="3759207" y="3864413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7" hasCustomPrompt="1"/>
          </p:nvPr>
        </p:nvSpPr>
        <p:spPr>
          <a:xfrm>
            <a:off x="4690007" y="3864413"/>
            <a:ext cx="694800" cy="694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1280600" y="1699100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8"/>
          </p:nvPr>
        </p:nvSpPr>
        <p:spPr>
          <a:xfrm>
            <a:off x="1280600" y="2781762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1280600" y="3864423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3"/>
          </p:nvPr>
        </p:nvSpPr>
        <p:spPr>
          <a:xfrm>
            <a:off x="5575300" y="1699096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575300" y="2781754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5"/>
          </p:nvPr>
        </p:nvSpPr>
        <p:spPr>
          <a:xfrm>
            <a:off x="5575300" y="3864413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grpSp>
        <p:nvGrpSpPr>
          <p:cNvPr id="118" name="Google Shape;118;p13"/>
          <p:cNvGrpSpPr/>
          <p:nvPr/>
        </p:nvGrpSpPr>
        <p:grpSpPr>
          <a:xfrm flipH="1">
            <a:off x="2620475" y="0"/>
            <a:ext cx="6523526" cy="369900"/>
            <a:chOff x="0" y="0"/>
            <a:chExt cx="6523526" cy="369900"/>
          </a:xfrm>
        </p:grpSpPr>
        <p:pic>
          <p:nvPicPr>
            <p:cNvPr id="119" name="Google Shape;11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6523526" cy="3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5125" y="150455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13"/>
          <p:cNvGrpSpPr/>
          <p:nvPr/>
        </p:nvGrpSpPr>
        <p:grpSpPr>
          <a:xfrm flipH="1">
            <a:off x="0" y="0"/>
            <a:ext cx="9144000" cy="5143512"/>
            <a:chOff x="0" y="0"/>
            <a:chExt cx="9144000" cy="5143512"/>
          </a:xfrm>
        </p:grpSpPr>
        <p:pic>
          <p:nvPicPr>
            <p:cNvPr id="122" name="Google Shape;122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71225" y="0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4170737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720000" y="5384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1"/>
          </p:nvPr>
        </p:nvSpPr>
        <p:spPr>
          <a:xfrm>
            <a:off x="709750" y="2636600"/>
            <a:ext cx="2225700" cy="19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2"/>
          </p:nvPr>
        </p:nvSpPr>
        <p:spPr>
          <a:xfrm>
            <a:off x="3457413" y="2636600"/>
            <a:ext cx="2225700" cy="19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3"/>
          </p:nvPr>
        </p:nvSpPr>
        <p:spPr>
          <a:xfrm>
            <a:off x="6205076" y="2636600"/>
            <a:ext cx="2225700" cy="19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4"/>
          </p:nvPr>
        </p:nvSpPr>
        <p:spPr>
          <a:xfrm>
            <a:off x="709758" y="2073291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5"/>
          </p:nvPr>
        </p:nvSpPr>
        <p:spPr>
          <a:xfrm>
            <a:off x="3459159" y="2073291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6"/>
          </p:nvPr>
        </p:nvSpPr>
        <p:spPr>
          <a:xfrm>
            <a:off x="6205085" y="2073291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171200" y="4170725"/>
            <a:ext cx="972775" cy="97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7"/>
          <p:cNvGrpSpPr/>
          <p:nvPr/>
        </p:nvGrpSpPr>
        <p:grpSpPr>
          <a:xfrm flipH="1">
            <a:off x="2620475" y="0"/>
            <a:ext cx="6523526" cy="369900"/>
            <a:chOff x="0" y="0"/>
            <a:chExt cx="6523526" cy="369900"/>
          </a:xfrm>
        </p:grpSpPr>
        <p:pic>
          <p:nvPicPr>
            <p:cNvPr id="162" name="Google Shape;16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6523526" cy="3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5125" y="150455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ubTitle" idx="1"/>
          </p:nvPr>
        </p:nvSpPr>
        <p:spPr>
          <a:xfrm>
            <a:off x="720000" y="1679350"/>
            <a:ext cx="3549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2"/>
          </p:nvPr>
        </p:nvSpPr>
        <p:spPr>
          <a:xfrm>
            <a:off x="4881166" y="1679350"/>
            <a:ext cx="3549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3"/>
          </p:nvPr>
        </p:nvSpPr>
        <p:spPr>
          <a:xfrm>
            <a:off x="720000" y="3396200"/>
            <a:ext cx="3549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4"/>
          </p:nvPr>
        </p:nvSpPr>
        <p:spPr>
          <a:xfrm>
            <a:off x="4881166" y="3396200"/>
            <a:ext cx="3549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5"/>
          </p:nvPr>
        </p:nvSpPr>
        <p:spPr>
          <a:xfrm>
            <a:off x="720000" y="1429886"/>
            <a:ext cx="3549600" cy="3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6"/>
          </p:nvPr>
        </p:nvSpPr>
        <p:spPr>
          <a:xfrm>
            <a:off x="720000" y="3146911"/>
            <a:ext cx="3549600" cy="3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7"/>
          </p:nvPr>
        </p:nvSpPr>
        <p:spPr>
          <a:xfrm>
            <a:off x="4881127" y="1429886"/>
            <a:ext cx="3549600" cy="3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8"/>
          </p:nvPr>
        </p:nvSpPr>
        <p:spPr>
          <a:xfrm>
            <a:off x="4881130" y="3146911"/>
            <a:ext cx="3549600" cy="3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grpSp>
        <p:nvGrpSpPr>
          <p:cNvPr id="175" name="Google Shape;175;p18"/>
          <p:cNvGrpSpPr/>
          <p:nvPr/>
        </p:nvGrpSpPr>
        <p:grpSpPr>
          <a:xfrm>
            <a:off x="-1" y="-4719"/>
            <a:ext cx="9144001" cy="5148207"/>
            <a:chOff x="-1" y="-4719"/>
            <a:chExt cx="9144001" cy="5148207"/>
          </a:xfrm>
        </p:grpSpPr>
        <p:pic>
          <p:nvPicPr>
            <p:cNvPr id="176" name="Google Shape;17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 flipH="1">
              <a:off x="8171225" y="-4719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-1" y="4170713"/>
              <a:ext cx="972775" cy="972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18"/>
          <p:cNvGrpSpPr/>
          <p:nvPr/>
        </p:nvGrpSpPr>
        <p:grpSpPr>
          <a:xfrm rot="10800000">
            <a:off x="0" y="-4719"/>
            <a:ext cx="4881173" cy="365700"/>
            <a:chOff x="4261050" y="4610675"/>
            <a:chExt cx="4881173" cy="365700"/>
          </a:xfrm>
        </p:grpSpPr>
        <p:pic>
          <p:nvPicPr>
            <p:cNvPr id="179" name="Google Shape;179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4261050" y="4610675"/>
              <a:ext cx="4881173" cy="36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7293388" y="4759030"/>
              <a:ext cx="1585464" cy="69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1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3" r:id="rId8"/>
    <p:sldLayoutId id="2147483664" r:id="rId9"/>
    <p:sldLayoutId id="2147483669" r:id="rId10"/>
    <p:sldLayoutId id="2147483674" r:id="rId11"/>
    <p:sldLayoutId id="214748367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0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9.png" /><Relationship Id="rId7" Type="http://schemas.microsoft.com/office/2007/relationships/hdphoto" Target="../media/hdphoto2.wdp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11.png" /><Relationship Id="rId5" Type="http://schemas.openxmlformats.org/officeDocument/2006/relationships/image" Target="../media/image10.jpeg" /><Relationship Id="rId4" Type="http://schemas.microsoft.com/office/2007/relationships/hdphoto" Target="../media/hdphoto1.wdp" /><Relationship Id="rId9" Type="http://schemas.microsoft.com/office/2007/relationships/hdphoto" Target="../media/hdphoto3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8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8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ctrTitle"/>
          </p:nvPr>
        </p:nvSpPr>
        <p:spPr>
          <a:xfrm>
            <a:off x="972300" y="1482800"/>
            <a:ext cx="71994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Windmill Turbines</a:t>
            </a:r>
            <a:br>
              <a:rPr lang="en" dirty="0"/>
            </a:br>
            <a:r>
              <a:rPr lang="en" sz="1600" dirty="0"/>
              <a:t>to place next to highways and train tracks</a:t>
            </a:r>
            <a:endParaRPr sz="1600" dirty="0"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1"/>
          </p:nvPr>
        </p:nvSpPr>
        <p:spPr>
          <a:xfrm>
            <a:off x="972300" y="3239202"/>
            <a:ext cx="71994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Presentation #2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Belal Aly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 dirty="0"/>
          </a:p>
        </p:txBody>
      </p:sp>
      <p:sp>
        <p:nvSpPr>
          <p:cNvPr id="488" name="Google Shape;488;p47"/>
          <p:cNvSpPr txBox="1"/>
          <p:nvPr/>
        </p:nvSpPr>
        <p:spPr>
          <a:xfrm flipH="1">
            <a:off x="712775" y="1332013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Finish the WGA (wing guiding apparatus)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Due </a:t>
            </a:r>
            <a:r>
              <a:rPr lang="en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Oct 5th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89" name="Google Shape;489;p47"/>
          <p:cNvSpPr txBox="1"/>
          <p:nvPr/>
        </p:nvSpPr>
        <p:spPr>
          <a:xfrm flipH="1">
            <a:off x="3534813" y="1332013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Implement the shaft holder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Oct 12th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90" name="Google Shape;490;p47"/>
          <p:cNvSpPr txBox="1"/>
          <p:nvPr/>
        </p:nvSpPr>
        <p:spPr>
          <a:xfrm flipH="1">
            <a:off x="6356875" y="1332013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Design the blade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Oct 19th 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91" name="Google Shape;491;p47"/>
          <p:cNvSpPr txBox="1"/>
          <p:nvPr/>
        </p:nvSpPr>
        <p:spPr>
          <a:xfrm flipH="1">
            <a:off x="712749" y="2545906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Refine the blade parameters 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Oct 27th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92" name="Google Shape;492;p47"/>
          <p:cNvSpPr txBox="1"/>
          <p:nvPr/>
        </p:nvSpPr>
        <p:spPr>
          <a:xfrm flipH="1">
            <a:off x="6356875" y="2545913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3D print &amp; build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Nov 15th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94" name="Google Shape;494;p47"/>
          <p:cNvSpPr txBox="1"/>
          <p:nvPr/>
        </p:nvSpPr>
        <p:spPr>
          <a:xfrm flipH="1">
            <a:off x="3534775" y="3661061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Testing and Analysis</a:t>
            </a:r>
          </a:p>
          <a:p>
            <a:pPr marL="0" lvl="0" indent="0" algn="ctr">
              <a:buFont typeface="Arial"/>
              <a:buNone/>
            </a:pPr>
            <a:r>
              <a:rPr lang="en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Nov 30</a:t>
            </a:r>
            <a:endParaRPr sz="1200" dirty="0">
              <a:solidFill>
                <a:srgbClr val="C00000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495" name="Google Shape;495;p47"/>
          <p:cNvSpPr txBox="1"/>
          <p:nvPr/>
        </p:nvSpPr>
        <p:spPr>
          <a:xfrm flipH="1">
            <a:off x="3534813" y="2545913"/>
            <a:ext cx="2073900" cy="8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Simulate 3D Models with SolidWorks</a:t>
            </a:r>
          </a:p>
          <a:p>
            <a:pPr marL="0" lvl="0" indent="0" algn="ctr">
              <a:buFont typeface="Arial"/>
              <a:buNone/>
            </a:pPr>
            <a:r>
              <a:rPr lang="en" sz="1200" dirty="0">
                <a:solidFill>
                  <a:srgbClr val="C00000"/>
                </a:solidFill>
                <a:latin typeface="Poppins"/>
                <a:cs typeface="Poppins"/>
                <a:sym typeface="Poppins"/>
              </a:rPr>
              <a:t>Due Nov 15th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6" name="Google Shape;496;p47"/>
          <p:cNvCxnSpPr>
            <a:stCxn id="488" idx="1"/>
            <a:endCxn id="489" idx="3"/>
          </p:cNvCxnSpPr>
          <p:nvPr/>
        </p:nvCxnSpPr>
        <p:spPr>
          <a:xfrm>
            <a:off x="2786675" y="1754113"/>
            <a:ext cx="74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97" name="Google Shape;497;p47"/>
          <p:cNvCxnSpPr>
            <a:stCxn id="489" idx="1"/>
            <a:endCxn id="490" idx="3"/>
          </p:cNvCxnSpPr>
          <p:nvPr/>
        </p:nvCxnSpPr>
        <p:spPr>
          <a:xfrm>
            <a:off x="5608713" y="1754113"/>
            <a:ext cx="74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98" name="Google Shape;498;p47"/>
          <p:cNvCxnSpPr>
            <a:stCxn id="490" idx="2"/>
            <a:endCxn id="491" idx="0"/>
          </p:cNvCxnSpPr>
          <p:nvPr/>
        </p:nvCxnSpPr>
        <p:spPr>
          <a:xfrm rot="5400000">
            <a:off x="4386925" y="-461087"/>
            <a:ext cx="369600" cy="5644200"/>
          </a:xfrm>
          <a:prstGeom prst="bentConnector3">
            <a:avLst>
              <a:gd name="adj1" fmla="val 5001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99" name="Google Shape;499;p47"/>
          <p:cNvCxnSpPr>
            <a:stCxn id="495" idx="1"/>
            <a:endCxn id="492" idx="3"/>
          </p:cNvCxnSpPr>
          <p:nvPr/>
        </p:nvCxnSpPr>
        <p:spPr>
          <a:xfrm>
            <a:off x="5608713" y="2968013"/>
            <a:ext cx="748200" cy="6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500" name="Google Shape;500;p47"/>
          <p:cNvCxnSpPr>
            <a:stCxn id="491" idx="1"/>
            <a:endCxn id="495" idx="3"/>
          </p:cNvCxnSpPr>
          <p:nvPr/>
        </p:nvCxnSpPr>
        <p:spPr>
          <a:xfrm>
            <a:off x="2786649" y="2968006"/>
            <a:ext cx="748200" cy="6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501" name="Google Shape;501;p47"/>
          <p:cNvCxnSpPr>
            <a:stCxn id="492" idx="2"/>
            <a:endCxn id="494" idx="0"/>
          </p:cNvCxnSpPr>
          <p:nvPr/>
        </p:nvCxnSpPr>
        <p:spPr>
          <a:xfrm rot="5400000">
            <a:off x="5847301" y="2114537"/>
            <a:ext cx="270948" cy="2822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D50120-FB6B-95D9-495A-6E5B85B7D93D}"/>
              </a:ext>
            </a:extLst>
          </p:cNvPr>
          <p:cNvSpPr txBox="1"/>
          <p:nvPr/>
        </p:nvSpPr>
        <p:spPr>
          <a:xfrm>
            <a:off x="2763591" y="2156251"/>
            <a:ext cx="3616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3" name="Google Shape;323;p35"/>
          <p:cNvSpPr txBox="1">
            <a:spLocks noGrp="1"/>
          </p:cNvSpPr>
          <p:nvPr>
            <p:ph type="title" idx="2"/>
          </p:nvPr>
        </p:nvSpPr>
        <p:spPr>
          <a:xfrm>
            <a:off x="3722132" y="1431450"/>
            <a:ext cx="6948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24" name="Google Shape;324;p35"/>
          <p:cNvSpPr txBox="1">
            <a:spLocks noGrp="1"/>
          </p:cNvSpPr>
          <p:nvPr>
            <p:ph type="title" idx="3"/>
          </p:nvPr>
        </p:nvSpPr>
        <p:spPr>
          <a:xfrm>
            <a:off x="4652920" y="2376519"/>
            <a:ext cx="6948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325" name="Google Shape;325;p35"/>
          <p:cNvSpPr txBox="1">
            <a:spLocks noGrp="1"/>
          </p:cNvSpPr>
          <p:nvPr>
            <p:ph type="title" idx="4"/>
          </p:nvPr>
        </p:nvSpPr>
        <p:spPr>
          <a:xfrm>
            <a:off x="3722120" y="2358289"/>
            <a:ext cx="6948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26" name="Google Shape;326;p35"/>
          <p:cNvSpPr txBox="1">
            <a:spLocks noGrp="1"/>
          </p:cNvSpPr>
          <p:nvPr>
            <p:ph type="title" idx="5"/>
          </p:nvPr>
        </p:nvSpPr>
        <p:spPr>
          <a:xfrm>
            <a:off x="4652920" y="3325661"/>
            <a:ext cx="6948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</a:t>
            </a:r>
            <a:endParaRPr dirty="0"/>
          </a:p>
        </p:txBody>
      </p:sp>
      <p:sp>
        <p:nvSpPr>
          <p:cNvPr id="327" name="Google Shape;327;p35"/>
          <p:cNvSpPr txBox="1">
            <a:spLocks noGrp="1"/>
          </p:cNvSpPr>
          <p:nvPr>
            <p:ph type="title" idx="6"/>
          </p:nvPr>
        </p:nvSpPr>
        <p:spPr>
          <a:xfrm>
            <a:off x="3722134" y="3325661"/>
            <a:ext cx="6948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29" name="Google Shape;329;p35"/>
          <p:cNvSpPr txBox="1">
            <a:spLocks noGrp="1"/>
          </p:cNvSpPr>
          <p:nvPr>
            <p:ph type="subTitle" idx="1"/>
          </p:nvPr>
        </p:nvSpPr>
        <p:spPr>
          <a:xfrm>
            <a:off x="1243527" y="1431454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 </a:t>
            </a:r>
            <a:r>
              <a:rPr lang="en-US" dirty="0"/>
              <a:t>A</a:t>
            </a:r>
            <a:r>
              <a:rPr lang="en"/>
              <a:t>djustment</a:t>
            </a:r>
            <a:endParaRPr dirty="0"/>
          </a:p>
        </p:txBody>
      </p:sp>
      <p:sp>
        <p:nvSpPr>
          <p:cNvPr id="330" name="Google Shape;330;p35"/>
          <p:cNvSpPr txBox="1">
            <a:spLocks noGrp="1"/>
          </p:cNvSpPr>
          <p:nvPr>
            <p:ph type="subTitle" idx="8"/>
          </p:nvPr>
        </p:nvSpPr>
        <p:spPr>
          <a:xfrm>
            <a:off x="1243527" y="2358297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Designs</a:t>
            </a:r>
            <a:endParaRPr dirty="0"/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9"/>
          </p:nvPr>
        </p:nvSpPr>
        <p:spPr>
          <a:xfrm>
            <a:off x="1243527" y="3325671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Solidworks</a:t>
            </a:r>
            <a:endParaRPr dirty="0"/>
          </a:p>
        </p:txBody>
      </p:sp>
      <p:sp>
        <p:nvSpPr>
          <p:cNvPr id="332" name="Google Shape;332;p35"/>
          <p:cNvSpPr txBox="1">
            <a:spLocks noGrp="1"/>
          </p:cNvSpPr>
          <p:nvPr>
            <p:ph type="subTitle" idx="13"/>
          </p:nvPr>
        </p:nvSpPr>
        <p:spPr>
          <a:xfrm>
            <a:off x="5538215" y="2376519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Purchases</a:t>
            </a:r>
            <a:endParaRPr dirty="0"/>
          </a:p>
        </p:txBody>
      </p:sp>
      <p:sp>
        <p:nvSpPr>
          <p:cNvPr id="333" name="Google Shape;333;p35"/>
          <p:cNvSpPr txBox="1">
            <a:spLocks noGrp="1"/>
          </p:cNvSpPr>
          <p:nvPr>
            <p:ph type="subTitle" idx="14"/>
          </p:nvPr>
        </p:nvSpPr>
        <p:spPr>
          <a:xfrm>
            <a:off x="5538227" y="3325661"/>
            <a:ext cx="22881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</a:t>
            </a:r>
            <a:endParaRPr dirty="0"/>
          </a:p>
        </p:txBody>
      </p:sp>
      <p:pic>
        <p:nvPicPr>
          <p:cNvPr id="335" name="Google Shape;3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712050"/>
            <a:ext cx="1768000" cy="13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24;p35">
            <a:extLst>
              <a:ext uri="{FF2B5EF4-FFF2-40B4-BE49-F238E27FC236}">
                <a16:creationId xmlns:a16="http://schemas.microsoft.com/office/drawing/2014/main" id="{E73C4AC3-B302-C22B-2786-262C8208D634}"/>
              </a:ext>
            </a:extLst>
          </p:cNvPr>
          <p:cNvSpPr txBox="1">
            <a:spLocks/>
          </p:cNvSpPr>
          <p:nvPr/>
        </p:nvSpPr>
        <p:spPr>
          <a:xfrm>
            <a:off x="4652920" y="1431450"/>
            <a:ext cx="694800" cy="69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11" name="Google Shape;332;p35">
            <a:extLst>
              <a:ext uri="{FF2B5EF4-FFF2-40B4-BE49-F238E27FC236}">
                <a16:creationId xmlns:a16="http://schemas.microsoft.com/office/drawing/2014/main" id="{B6DF059E-E145-34CC-E155-3CD958F798CE}"/>
              </a:ext>
            </a:extLst>
          </p:cNvPr>
          <p:cNvSpPr txBox="1">
            <a:spLocks/>
          </p:cNvSpPr>
          <p:nvPr/>
        </p:nvSpPr>
        <p:spPr>
          <a:xfrm>
            <a:off x="5538215" y="1431450"/>
            <a:ext cx="22881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/>
              <a:t>Research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/>
          <p:nvPr/>
        </p:nvSpPr>
        <p:spPr>
          <a:xfrm>
            <a:off x="803400" y="1649136"/>
            <a:ext cx="903900" cy="90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803402" y="3054549"/>
            <a:ext cx="903900" cy="90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38"/>
          <p:cNvSpPr txBox="1">
            <a:spLocks noGrp="1"/>
          </p:cNvSpPr>
          <p:nvPr>
            <p:ph type="subTitle" idx="4"/>
          </p:nvPr>
        </p:nvSpPr>
        <p:spPr>
          <a:xfrm>
            <a:off x="1859700" y="3054549"/>
            <a:ext cx="15414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</a:t>
            </a:r>
            <a:endParaRPr dirty="0"/>
          </a:p>
        </p:txBody>
      </p:sp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59" name="Google Shape;359;p38"/>
          <p:cNvSpPr txBox="1">
            <a:spLocks noGrp="1"/>
          </p:cNvSpPr>
          <p:nvPr>
            <p:ph type="subTitle" idx="1"/>
          </p:nvPr>
        </p:nvSpPr>
        <p:spPr>
          <a:xfrm>
            <a:off x="3553500" y="3153617"/>
            <a:ext cx="47871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Focus on my own new design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Perform simulations and calculations for efficiency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Build and physically test the turbine rotation speed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60" name="Google Shape;360;p38"/>
          <p:cNvSpPr txBox="1">
            <a:spLocks noGrp="1"/>
          </p:cNvSpPr>
          <p:nvPr>
            <p:ph type="subTitle" idx="2"/>
          </p:nvPr>
        </p:nvSpPr>
        <p:spPr>
          <a:xfrm>
            <a:off x="3553500" y="1649136"/>
            <a:ext cx="47871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Comparing 2 designs to my one of my own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Perform simulations and calculations for efficiency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Determine the best design out of the 3</a:t>
            </a:r>
            <a:endParaRPr lang="en-US"/>
          </a:p>
        </p:txBody>
      </p:sp>
      <p:sp>
        <p:nvSpPr>
          <p:cNvPr id="361" name="Google Shape;361;p38"/>
          <p:cNvSpPr txBox="1">
            <a:spLocks noGrp="1"/>
          </p:cNvSpPr>
          <p:nvPr>
            <p:ph type="subTitle" idx="3"/>
          </p:nvPr>
        </p:nvSpPr>
        <p:spPr>
          <a:xfrm>
            <a:off x="1859700" y="1649136"/>
            <a:ext cx="1541400" cy="9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Previous</a:t>
            </a:r>
            <a:endParaRPr dirty="0"/>
          </a:p>
        </p:txBody>
      </p:sp>
      <p:grpSp>
        <p:nvGrpSpPr>
          <p:cNvPr id="362" name="Google Shape;362;p38"/>
          <p:cNvGrpSpPr/>
          <p:nvPr/>
        </p:nvGrpSpPr>
        <p:grpSpPr>
          <a:xfrm>
            <a:off x="1044915" y="1890632"/>
            <a:ext cx="420881" cy="420913"/>
            <a:chOff x="4792819" y="2090612"/>
            <a:chExt cx="376762" cy="376791"/>
          </a:xfrm>
        </p:grpSpPr>
        <p:sp>
          <p:nvSpPr>
            <p:cNvPr id="363" name="Google Shape;363;p38"/>
            <p:cNvSpPr/>
            <p:nvPr/>
          </p:nvSpPr>
          <p:spPr>
            <a:xfrm>
              <a:off x="4992193" y="2179659"/>
              <a:ext cx="66298" cy="66270"/>
            </a:xfrm>
            <a:custGeom>
              <a:avLst/>
              <a:gdLst/>
              <a:ahLst/>
              <a:cxnLst/>
              <a:rect l="l" t="t" r="r" b="b"/>
              <a:pathLst>
                <a:path w="2346" h="2345" extrusionOk="0">
                  <a:moveTo>
                    <a:pt x="1173" y="781"/>
                  </a:moveTo>
                  <a:cubicBezTo>
                    <a:pt x="1389" y="781"/>
                    <a:pt x="1564" y="956"/>
                    <a:pt x="1564" y="1172"/>
                  </a:cubicBezTo>
                  <a:cubicBezTo>
                    <a:pt x="1564" y="1388"/>
                    <a:pt x="1389" y="1563"/>
                    <a:pt x="1173" y="1563"/>
                  </a:cubicBezTo>
                  <a:cubicBezTo>
                    <a:pt x="957" y="1563"/>
                    <a:pt x="782" y="1388"/>
                    <a:pt x="782" y="1172"/>
                  </a:cubicBezTo>
                  <a:cubicBezTo>
                    <a:pt x="782" y="956"/>
                    <a:pt x="957" y="781"/>
                    <a:pt x="1173" y="781"/>
                  </a:cubicBezTo>
                  <a:close/>
                  <a:moveTo>
                    <a:pt x="1173" y="1"/>
                  </a:moveTo>
                  <a:cubicBezTo>
                    <a:pt x="527" y="1"/>
                    <a:pt x="1" y="526"/>
                    <a:pt x="1" y="1172"/>
                  </a:cubicBezTo>
                  <a:cubicBezTo>
                    <a:pt x="1" y="1818"/>
                    <a:pt x="527" y="2344"/>
                    <a:pt x="1173" y="2344"/>
                  </a:cubicBezTo>
                  <a:cubicBezTo>
                    <a:pt x="1819" y="2344"/>
                    <a:pt x="2345" y="1818"/>
                    <a:pt x="2345" y="1172"/>
                  </a:cubicBezTo>
                  <a:cubicBezTo>
                    <a:pt x="2345" y="526"/>
                    <a:pt x="1819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4859767" y="2378327"/>
              <a:ext cx="22099" cy="22099"/>
            </a:xfrm>
            <a:custGeom>
              <a:avLst/>
              <a:gdLst/>
              <a:ahLst/>
              <a:cxnLst/>
              <a:rect l="l" t="t" r="r" b="b"/>
              <a:pathLst>
                <a:path w="782" h="782" extrusionOk="0">
                  <a:moveTo>
                    <a:pt x="391" y="0"/>
                  </a:moveTo>
                  <a:cubicBezTo>
                    <a:pt x="175" y="0"/>
                    <a:pt x="0" y="175"/>
                    <a:pt x="0" y="391"/>
                  </a:cubicBezTo>
                  <a:cubicBezTo>
                    <a:pt x="0" y="607"/>
                    <a:pt x="175" y="782"/>
                    <a:pt x="391" y="782"/>
                  </a:cubicBezTo>
                  <a:cubicBezTo>
                    <a:pt x="607" y="782"/>
                    <a:pt x="782" y="607"/>
                    <a:pt x="782" y="391"/>
                  </a:cubicBezTo>
                  <a:cubicBezTo>
                    <a:pt x="782" y="175"/>
                    <a:pt x="607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4792819" y="2090612"/>
              <a:ext cx="376762" cy="376791"/>
            </a:xfrm>
            <a:custGeom>
              <a:avLst/>
              <a:gdLst/>
              <a:ahLst/>
              <a:cxnLst/>
              <a:rect l="l" t="t" r="r" b="b"/>
              <a:pathLst>
                <a:path w="13332" h="13333" extrusionOk="0">
                  <a:moveTo>
                    <a:pt x="8229" y="1589"/>
                  </a:moveTo>
                  <a:cubicBezTo>
                    <a:pt x="8444" y="1589"/>
                    <a:pt x="8619" y="1764"/>
                    <a:pt x="8619" y="1980"/>
                  </a:cubicBezTo>
                  <a:lnTo>
                    <a:pt x="8619" y="2410"/>
                  </a:lnTo>
                  <a:cubicBezTo>
                    <a:pt x="8867" y="2461"/>
                    <a:pt x="9099" y="2560"/>
                    <a:pt x="9303" y="2696"/>
                  </a:cubicBezTo>
                  <a:lnTo>
                    <a:pt x="9602" y="2398"/>
                  </a:lnTo>
                  <a:cubicBezTo>
                    <a:pt x="9680" y="2319"/>
                    <a:pt x="9785" y="2277"/>
                    <a:pt x="9890" y="2277"/>
                  </a:cubicBezTo>
                  <a:cubicBezTo>
                    <a:pt x="9974" y="2277"/>
                    <a:pt x="10058" y="2304"/>
                    <a:pt x="10128" y="2360"/>
                  </a:cubicBezTo>
                  <a:cubicBezTo>
                    <a:pt x="10313" y="2509"/>
                    <a:pt x="10323" y="2780"/>
                    <a:pt x="10162" y="2942"/>
                  </a:cubicBezTo>
                  <a:lnTo>
                    <a:pt x="9855" y="3248"/>
                  </a:lnTo>
                  <a:cubicBezTo>
                    <a:pt x="9991" y="3452"/>
                    <a:pt x="10090" y="3684"/>
                    <a:pt x="10141" y="3932"/>
                  </a:cubicBezTo>
                  <a:lnTo>
                    <a:pt x="10561" y="3932"/>
                  </a:lnTo>
                  <a:cubicBezTo>
                    <a:pt x="10762" y="3932"/>
                    <a:pt x="10939" y="4079"/>
                    <a:pt x="10959" y="4279"/>
                  </a:cubicBezTo>
                  <a:cubicBezTo>
                    <a:pt x="10985" y="4515"/>
                    <a:pt x="10802" y="4714"/>
                    <a:pt x="10571" y="4714"/>
                  </a:cubicBezTo>
                  <a:lnTo>
                    <a:pt x="10141" y="4714"/>
                  </a:lnTo>
                  <a:cubicBezTo>
                    <a:pt x="10090" y="4963"/>
                    <a:pt x="9991" y="5193"/>
                    <a:pt x="9855" y="5399"/>
                  </a:cubicBezTo>
                  <a:lnTo>
                    <a:pt x="10154" y="5696"/>
                  </a:lnTo>
                  <a:cubicBezTo>
                    <a:pt x="10296" y="5839"/>
                    <a:pt x="10316" y="6067"/>
                    <a:pt x="10191" y="6223"/>
                  </a:cubicBezTo>
                  <a:cubicBezTo>
                    <a:pt x="10112" y="6321"/>
                    <a:pt x="9998" y="6371"/>
                    <a:pt x="9885" y="6371"/>
                  </a:cubicBezTo>
                  <a:cubicBezTo>
                    <a:pt x="9785" y="6371"/>
                    <a:pt x="9685" y="6333"/>
                    <a:pt x="9609" y="6256"/>
                  </a:cubicBezTo>
                  <a:lnTo>
                    <a:pt x="9304" y="5951"/>
                  </a:lnTo>
                  <a:cubicBezTo>
                    <a:pt x="9099" y="6087"/>
                    <a:pt x="8868" y="6186"/>
                    <a:pt x="8619" y="6237"/>
                  </a:cubicBezTo>
                  <a:lnTo>
                    <a:pt x="8619" y="6657"/>
                  </a:lnTo>
                  <a:cubicBezTo>
                    <a:pt x="8619" y="6857"/>
                    <a:pt x="8472" y="7033"/>
                    <a:pt x="8272" y="7055"/>
                  </a:cubicBezTo>
                  <a:cubicBezTo>
                    <a:pt x="8258" y="7057"/>
                    <a:pt x="8243" y="7057"/>
                    <a:pt x="8229" y="7057"/>
                  </a:cubicBezTo>
                  <a:cubicBezTo>
                    <a:pt x="8014" y="7057"/>
                    <a:pt x="7837" y="6882"/>
                    <a:pt x="7837" y="6666"/>
                  </a:cubicBezTo>
                  <a:lnTo>
                    <a:pt x="7837" y="6236"/>
                  </a:lnTo>
                  <a:cubicBezTo>
                    <a:pt x="7588" y="6186"/>
                    <a:pt x="7358" y="6087"/>
                    <a:pt x="7153" y="5950"/>
                  </a:cubicBezTo>
                  <a:cubicBezTo>
                    <a:pt x="7093" y="5980"/>
                    <a:pt x="6842" y="6377"/>
                    <a:pt x="6553" y="6377"/>
                  </a:cubicBezTo>
                  <a:cubicBezTo>
                    <a:pt x="6466" y="6377"/>
                    <a:pt x="6376" y="6341"/>
                    <a:pt x="6286" y="6247"/>
                  </a:cubicBezTo>
                  <a:cubicBezTo>
                    <a:pt x="6142" y="6097"/>
                    <a:pt x="6150" y="5848"/>
                    <a:pt x="6298" y="5701"/>
                  </a:cubicBezTo>
                  <a:lnTo>
                    <a:pt x="6601" y="5399"/>
                  </a:lnTo>
                  <a:cubicBezTo>
                    <a:pt x="6465" y="5193"/>
                    <a:pt x="6365" y="4963"/>
                    <a:pt x="6315" y="4714"/>
                  </a:cubicBezTo>
                  <a:lnTo>
                    <a:pt x="5895" y="4714"/>
                  </a:lnTo>
                  <a:cubicBezTo>
                    <a:pt x="5694" y="4714"/>
                    <a:pt x="5517" y="4566"/>
                    <a:pt x="5497" y="4367"/>
                  </a:cubicBezTo>
                  <a:cubicBezTo>
                    <a:pt x="5471" y="4132"/>
                    <a:pt x="5655" y="3933"/>
                    <a:pt x="5885" y="3933"/>
                  </a:cubicBezTo>
                  <a:lnTo>
                    <a:pt x="6315" y="3933"/>
                  </a:lnTo>
                  <a:cubicBezTo>
                    <a:pt x="6366" y="3684"/>
                    <a:pt x="6465" y="3452"/>
                    <a:pt x="6601" y="3248"/>
                  </a:cubicBezTo>
                  <a:lnTo>
                    <a:pt x="6302" y="2949"/>
                  </a:lnTo>
                  <a:cubicBezTo>
                    <a:pt x="6161" y="2808"/>
                    <a:pt x="6140" y="2580"/>
                    <a:pt x="6265" y="2423"/>
                  </a:cubicBezTo>
                  <a:cubicBezTo>
                    <a:pt x="6345" y="2325"/>
                    <a:pt x="6458" y="2276"/>
                    <a:pt x="6571" y="2276"/>
                  </a:cubicBezTo>
                  <a:cubicBezTo>
                    <a:pt x="6671" y="2276"/>
                    <a:pt x="6771" y="2314"/>
                    <a:pt x="6847" y="2391"/>
                  </a:cubicBezTo>
                  <a:lnTo>
                    <a:pt x="7152" y="2696"/>
                  </a:lnTo>
                  <a:cubicBezTo>
                    <a:pt x="7358" y="2560"/>
                    <a:pt x="7588" y="2461"/>
                    <a:pt x="7837" y="2410"/>
                  </a:cubicBezTo>
                  <a:lnTo>
                    <a:pt x="7837" y="1990"/>
                  </a:lnTo>
                  <a:cubicBezTo>
                    <a:pt x="7837" y="1790"/>
                    <a:pt x="7985" y="1614"/>
                    <a:pt x="8184" y="1592"/>
                  </a:cubicBezTo>
                  <a:cubicBezTo>
                    <a:pt x="8199" y="1590"/>
                    <a:pt x="8214" y="1589"/>
                    <a:pt x="8229" y="1589"/>
                  </a:cubicBezTo>
                  <a:close/>
                  <a:moveTo>
                    <a:pt x="2760" y="9401"/>
                  </a:moveTo>
                  <a:cubicBezTo>
                    <a:pt x="3406" y="9401"/>
                    <a:pt x="3933" y="9926"/>
                    <a:pt x="3933" y="10572"/>
                  </a:cubicBezTo>
                  <a:cubicBezTo>
                    <a:pt x="3933" y="11218"/>
                    <a:pt x="3406" y="11744"/>
                    <a:pt x="2760" y="11744"/>
                  </a:cubicBezTo>
                  <a:cubicBezTo>
                    <a:pt x="2114" y="11744"/>
                    <a:pt x="1588" y="11218"/>
                    <a:pt x="1588" y="10572"/>
                  </a:cubicBezTo>
                  <a:cubicBezTo>
                    <a:pt x="1588" y="9926"/>
                    <a:pt x="2114" y="9401"/>
                    <a:pt x="2760" y="9401"/>
                  </a:cubicBezTo>
                  <a:close/>
                  <a:moveTo>
                    <a:pt x="11353" y="10963"/>
                  </a:moveTo>
                  <a:cubicBezTo>
                    <a:pt x="11569" y="10963"/>
                    <a:pt x="11744" y="11138"/>
                    <a:pt x="11744" y="11354"/>
                  </a:cubicBezTo>
                  <a:cubicBezTo>
                    <a:pt x="11744" y="11570"/>
                    <a:pt x="11569" y="11744"/>
                    <a:pt x="11353" y="11744"/>
                  </a:cubicBezTo>
                  <a:cubicBezTo>
                    <a:pt x="11137" y="11744"/>
                    <a:pt x="10962" y="11570"/>
                    <a:pt x="10962" y="11354"/>
                  </a:cubicBezTo>
                  <a:cubicBezTo>
                    <a:pt x="10962" y="11138"/>
                    <a:pt x="11137" y="10963"/>
                    <a:pt x="11353" y="10963"/>
                  </a:cubicBezTo>
                  <a:close/>
                  <a:moveTo>
                    <a:pt x="3950" y="4676"/>
                  </a:moveTo>
                  <a:cubicBezTo>
                    <a:pt x="4129" y="6880"/>
                    <a:pt x="5978" y="8620"/>
                    <a:pt x="8228" y="8620"/>
                  </a:cubicBezTo>
                  <a:cubicBezTo>
                    <a:pt x="9847" y="8620"/>
                    <a:pt x="11258" y="7720"/>
                    <a:pt x="11990" y="6395"/>
                  </a:cubicBezTo>
                  <a:lnTo>
                    <a:pt x="12375" y="9684"/>
                  </a:lnTo>
                  <a:cubicBezTo>
                    <a:pt x="12083" y="9508"/>
                    <a:pt x="11719" y="9401"/>
                    <a:pt x="11353" y="9401"/>
                  </a:cubicBezTo>
                  <a:cubicBezTo>
                    <a:pt x="10277" y="9401"/>
                    <a:pt x="9400" y="10278"/>
                    <a:pt x="9400" y="11354"/>
                  </a:cubicBezTo>
                  <a:cubicBezTo>
                    <a:pt x="9400" y="11796"/>
                    <a:pt x="9552" y="12224"/>
                    <a:pt x="9800" y="12552"/>
                  </a:cubicBezTo>
                  <a:lnTo>
                    <a:pt x="4667" y="12552"/>
                  </a:lnTo>
                  <a:cubicBezTo>
                    <a:pt x="5176" y="12055"/>
                    <a:pt x="5494" y="11338"/>
                    <a:pt x="5494" y="10572"/>
                  </a:cubicBezTo>
                  <a:cubicBezTo>
                    <a:pt x="5494" y="9066"/>
                    <a:pt x="4268" y="7838"/>
                    <a:pt x="2760" y="7838"/>
                  </a:cubicBezTo>
                  <a:cubicBezTo>
                    <a:pt x="2506" y="7838"/>
                    <a:pt x="2266" y="7885"/>
                    <a:pt x="2034" y="7949"/>
                  </a:cubicBezTo>
                  <a:lnTo>
                    <a:pt x="3950" y="4676"/>
                  </a:lnTo>
                  <a:close/>
                  <a:moveTo>
                    <a:pt x="8228" y="1"/>
                  </a:moveTo>
                  <a:cubicBezTo>
                    <a:pt x="6656" y="1"/>
                    <a:pt x="5283" y="877"/>
                    <a:pt x="4533" y="2141"/>
                  </a:cubicBezTo>
                  <a:cubicBezTo>
                    <a:pt x="4490" y="2207"/>
                    <a:pt x="389" y="9153"/>
                    <a:pt x="350" y="9260"/>
                  </a:cubicBezTo>
                  <a:cubicBezTo>
                    <a:pt x="134" y="9652"/>
                    <a:pt x="0" y="10094"/>
                    <a:pt x="0" y="10572"/>
                  </a:cubicBezTo>
                  <a:cubicBezTo>
                    <a:pt x="0" y="12080"/>
                    <a:pt x="1253" y="13332"/>
                    <a:pt x="2760" y="13332"/>
                  </a:cubicBezTo>
                  <a:lnTo>
                    <a:pt x="11353" y="13332"/>
                  </a:lnTo>
                  <a:cubicBezTo>
                    <a:pt x="12430" y="13332"/>
                    <a:pt x="13331" y="12430"/>
                    <a:pt x="13331" y="11354"/>
                  </a:cubicBezTo>
                  <a:cubicBezTo>
                    <a:pt x="13331" y="11194"/>
                    <a:pt x="12508" y="3929"/>
                    <a:pt x="12499" y="3855"/>
                  </a:cubicBezTo>
                  <a:lnTo>
                    <a:pt x="12499" y="3855"/>
                  </a:lnTo>
                  <a:cubicBezTo>
                    <a:pt x="12499" y="3852"/>
                    <a:pt x="12497" y="3850"/>
                    <a:pt x="12496" y="3847"/>
                  </a:cubicBezTo>
                  <a:cubicBezTo>
                    <a:pt x="12258" y="1701"/>
                    <a:pt x="10436" y="1"/>
                    <a:pt x="8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8"/>
          <p:cNvGrpSpPr/>
          <p:nvPr/>
        </p:nvGrpSpPr>
        <p:grpSpPr>
          <a:xfrm>
            <a:off x="1069253" y="3296046"/>
            <a:ext cx="372328" cy="420913"/>
            <a:chOff x="2353331" y="2090612"/>
            <a:chExt cx="333298" cy="376791"/>
          </a:xfrm>
        </p:grpSpPr>
        <p:sp>
          <p:nvSpPr>
            <p:cNvPr id="367" name="Google Shape;367;p38"/>
            <p:cNvSpPr/>
            <p:nvPr/>
          </p:nvSpPr>
          <p:spPr>
            <a:xfrm>
              <a:off x="2353331" y="2098864"/>
              <a:ext cx="123298" cy="184623"/>
            </a:xfrm>
            <a:custGeom>
              <a:avLst/>
              <a:gdLst/>
              <a:ahLst/>
              <a:cxnLst/>
              <a:rect l="l" t="t" r="r" b="b"/>
              <a:pathLst>
                <a:path w="4363" h="6533" extrusionOk="0">
                  <a:moveTo>
                    <a:pt x="2318" y="1"/>
                  </a:moveTo>
                  <a:lnTo>
                    <a:pt x="153" y="2167"/>
                  </a:lnTo>
                  <a:cubicBezTo>
                    <a:pt x="20" y="2299"/>
                    <a:pt x="0" y="2504"/>
                    <a:pt x="104" y="2660"/>
                  </a:cubicBezTo>
                  <a:lnTo>
                    <a:pt x="2668" y="6533"/>
                  </a:lnTo>
                  <a:cubicBezTo>
                    <a:pt x="2824" y="6339"/>
                    <a:pt x="3037" y="6193"/>
                    <a:pt x="3279" y="6129"/>
                  </a:cubicBezTo>
                  <a:cubicBezTo>
                    <a:pt x="3379" y="6102"/>
                    <a:pt x="3481" y="6089"/>
                    <a:pt x="3582" y="6089"/>
                  </a:cubicBezTo>
                  <a:cubicBezTo>
                    <a:pt x="3712" y="6089"/>
                    <a:pt x="3841" y="6111"/>
                    <a:pt x="3965" y="6154"/>
                  </a:cubicBezTo>
                  <a:cubicBezTo>
                    <a:pt x="4017" y="5884"/>
                    <a:pt x="4161" y="5649"/>
                    <a:pt x="4363" y="5480"/>
                  </a:cubicBezTo>
                  <a:lnTo>
                    <a:pt x="2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2563303" y="2098864"/>
              <a:ext cx="123327" cy="184623"/>
            </a:xfrm>
            <a:custGeom>
              <a:avLst/>
              <a:gdLst/>
              <a:ahLst/>
              <a:cxnLst/>
              <a:rect l="l" t="t" r="r" b="b"/>
              <a:pathLst>
                <a:path w="4364" h="6533" extrusionOk="0">
                  <a:moveTo>
                    <a:pt x="2045" y="1"/>
                  </a:moveTo>
                  <a:lnTo>
                    <a:pt x="1" y="5480"/>
                  </a:lnTo>
                  <a:cubicBezTo>
                    <a:pt x="202" y="5649"/>
                    <a:pt x="348" y="5884"/>
                    <a:pt x="399" y="6154"/>
                  </a:cubicBezTo>
                  <a:cubicBezTo>
                    <a:pt x="524" y="6110"/>
                    <a:pt x="655" y="6089"/>
                    <a:pt x="783" y="6089"/>
                  </a:cubicBezTo>
                  <a:cubicBezTo>
                    <a:pt x="885" y="6089"/>
                    <a:pt x="986" y="6102"/>
                    <a:pt x="1082" y="6128"/>
                  </a:cubicBezTo>
                  <a:cubicBezTo>
                    <a:pt x="1326" y="6193"/>
                    <a:pt x="1539" y="6339"/>
                    <a:pt x="1695" y="6533"/>
                  </a:cubicBezTo>
                  <a:lnTo>
                    <a:pt x="4260" y="2659"/>
                  </a:lnTo>
                  <a:cubicBezTo>
                    <a:pt x="4363" y="2504"/>
                    <a:pt x="4343" y="2299"/>
                    <a:pt x="4212" y="2167"/>
                  </a:cubicBezTo>
                  <a:lnTo>
                    <a:pt x="2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2439326" y="2090612"/>
              <a:ext cx="161308" cy="66270"/>
            </a:xfrm>
            <a:custGeom>
              <a:avLst/>
              <a:gdLst/>
              <a:ahLst/>
              <a:cxnLst/>
              <a:rect l="l" t="t" r="r" b="b"/>
              <a:pathLst>
                <a:path w="5708" h="2345" extrusionOk="0">
                  <a:moveTo>
                    <a:pt x="0" y="1"/>
                  </a:moveTo>
                  <a:lnTo>
                    <a:pt x="879" y="2344"/>
                  </a:lnTo>
                  <a:lnTo>
                    <a:pt x="4829" y="2344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2419827" y="2267972"/>
              <a:ext cx="200279" cy="199431"/>
            </a:xfrm>
            <a:custGeom>
              <a:avLst/>
              <a:gdLst/>
              <a:ahLst/>
              <a:cxnLst/>
              <a:rect l="l" t="t" r="r" b="b"/>
              <a:pathLst>
                <a:path w="7087" h="7057" extrusionOk="0">
                  <a:moveTo>
                    <a:pt x="3544" y="2344"/>
                  </a:moveTo>
                  <a:cubicBezTo>
                    <a:pt x="4190" y="2344"/>
                    <a:pt x="4716" y="2869"/>
                    <a:pt x="4716" y="3516"/>
                  </a:cubicBezTo>
                  <a:cubicBezTo>
                    <a:pt x="4716" y="4162"/>
                    <a:pt x="4190" y="4687"/>
                    <a:pt x="3544" y="4687"/>
                  </a:cubicBezTo>
                  <a:cubicBezTo>
                    <a:pt x="2898" y="4687"/>
                    <a:pt x="2371" y="4162"/>
                    <a:pt x="2371" y="3516"/>
                  </a:cubicBezTo>
                  <a:cubicBezTo>
                    <a:pt x="2371" y="2869"/>
                    <a:pt x="2898" y="2344"/>
                    <a:pt x="3544" y="2344"/>
                  </a:cubicBezTo>
                  <a:close/>
                  <a:moveTo>
                    <a:pt x="2762" y="1"/>
                  </a:moveTo>
                  <a:cubicBezTo>
                    <a:pt x="2546" y="1"/>
                    <a:pt x="2371" y="176"/>
                    <a:pt x="2371" y="391"/>
                  </a:cubicBezTo>
                  <a:lnTo>
                    <a:pt x="2371" y="1056"/>
                  </a:lnTo>
                  <a:cubicBezTo>
                    <a:pt x="2243" y="1118"/>
                    <a:pt x="2119" y="1190"/>
                    <a:pt x="2001" y="1272"/>
                  </a:cubicBezTo>
                  <a:lnTo>
                    <a:pt x="1424" y="938"/>
                  </a:lnTo>
                  <a:cubicBezTo>
                    <a:pt x="1363" y="904"/>
                    <a:pt x="1295" y="886"/>
                    <a:pt x="1226" y="886"/>
                  </a:cubicBezTo>
                  <a:cubicBezTo>
                    <a:pt x="1193" y="886"/>
                    <a:pt x="1160" y="890"/>
                    <a:pt x="1128" y="899"/>
                  </a:cubicBezTo>
                  <a:cubicBezTo>
                    <a:pt x="1027" y="927"/>
                    <a:pt x="942" y="992"/>
                    <a:pt x="890" y="1081"/>
                  </a:cubicBezTo>
                  <a:lnTo>
                    <a:pt x="108" y="2434"/>
                  </a:lnTo>
                  <a:cubicBezTo>
                    <a:pt x="0" y="2621"/>
                    <a:pt x="65" y="2860"/>
                    <a:pt x="253" y="2968"/>
                  </a:cubicBezTo>
                  <a:lnTo>
                    <a:pt x="820" y="3296"/>
                  </a:lnTo>
                  <a:cubicBezTo>
                    <a:pt x="813" y="3369"/>
                    <a:pt x="810" y="3442"/>
                    <a:pt x="810" y="3516"/>
                  </a:cubicBezTo>
                  <a:cubicBezTo>
                    <a:pt x="810" y="3589"/>
                    <a:pt x="813" y="3663"/>
                    <a:pt x="820" y="3735"/>
                  </a:cubicBezTo>
                  <a:lnTo>
                    <a:pt x="253" y="4063"/>
                  </a:lnTo>
                  <a:cubicBezTo>
                    <a:pt x="65" y="4171"/>
                    <a:pt x="0" y="4410"/>
                    <a:pt x="108" y="4597"/>
                  </a:cubicBezTo>
                  <a:lnTo>
                    <a:pt x="890" y="5950"/>
                  </a:lnTo>
                  <a:cubicBezTo>
                    <a:pt x="963" y="6076"/>
                    <a:pt x="1094" y="6144"/>
                    <a:pt x="1228" y="6144"/>
                  </a:cubicBezTo>
                  <a:cubicBezTo>
                    <a:pt x="1295" y="6144"/>
                    <a:pt x="1362" y="6127"/>
                    <a:pt x="1424" y="6093"/>
                  </a:cubicBezTo>
                  <a:lnTo>
                    <a:pt x="2001" y="5760"/>
                  </a:lnTo>
                  <a:cubicBezTo>
                    <a:pt x="2119" y="5842"/>
                    <a:pt x="2243" y="5913"/>
                    <a:pt x="2371" y="5974"/>
                  </a:cubicBezTo>
                  <a:lnTo>
                    <a:pt x="2371" y="6667"/>
                  </a:lnTo>
                  <a:cubicBezTo>
                    <a:pt x="2371" y="6883"/>
                    <a:pt x="2546" y="7056"/>
                    <a:pt x="2762" y="7056"/>
                  </a:cubicBezTo>
                  <a:lnTo>
                    <a:pt x="4325" y="7056"/>
                  </a:lnTo>
                  <a:cubicBezTo>
                    <a:pt x="4541" y="7056"/>
                    <a:pt x="4716" y="6883"/>
                    <a:pt x="4716" y="6667"/>
                  </a:cubicBezTo>
                  <a:lnTo>
                    <a:pt x="4716" y="5974"/>
                  </a:lnTo>
                  <a:cubicBezTo>
                    <a:pt x="4844" y="5913"/>
                    <a:pt x="4968" y="5842"/>
                    <a:pt x="5086" y="5760"/>
                  </a:cubicBezTo>
                  <a:lnTo>
                    <a:pt x="5664" y="6093"/>
                  </a:lnTo>
                  <a:cubicBezTo>
                    <a:pt x="5725" y="6128"/>
                    <a:pt x="5792" y="6145"/>
                    <a:pt x="5859" y="6145"/>
                  </a:cubicBezTo>
                  <a:cubicBezTo>
                    <a:pt x="5992" y="6145"/>
                    <a:pt x="6124" y="6077"/>
                    <a:pt x="6197" y="5950"/>
                  </a:cubicBezTo>
                  <a:lnTo>
                    <a:pt x="6979" y="4597"/>
                  </a:lnTo>
                  <a:cubicBezTo>
                    <a:pt x="7087" y="4410"/>
                    <a:pt x="7023" y="4171"/>
                    <a:pt x="6836" y="4063"/>
                  </a:cubicBezTo>
                  <a:lnTo>
                    <a:pt x="6267" y="3735"/>
                  </a:lnTo>
                  <a:cubicBezTo>
                    <a:pt x="6275" y="3663"/>
                    <a:pt x="6278" y="3589"/>
                    <a:pt x="6278" y="3516"/>
                  </a:cubicBezTo>
                  <a:cubicBezTo>
                    <a:pt x="6278" y="3442"/>
                    <a:pt x="6275" y="3369"/>
                    <a:pt x="6267" y="3296"/>
                  </a:cubicBezTo>
                  <a:lnTo>
                    <a:pt x="6836" y="2968"/>
                  </a:lnTo>
                  <a:cubicBezTo>
                    <a:pt x="7023" y="2860"/>
                    <a:pt x="7087" y="2622"/>
                    <a:pt x="6979" y="2434"/>
                  </a:cubicBezTo>
                  <a:lnTo>
                    <a:pt x="6197" y="1081"/>
                  </a:lnTo>
                  <a:cubicBezTo>
                    <a:pt x="6124" y="955"/>
                    <a:pt x="5993" y="886"/>
                    <a:pt x="5858" y="886"/>
                  </a:cubicBezTo>
                  <a:cubicBezTo>
                    <a:pt x="5792" y="886"/>
                    <a:pt x="5725" y="903"/>
                    <a:pt x="5664" y="938"/>
                  </a:cubicBezTo>
                  <a:lnTo>
                    <a:pt x="5086" y="1272"/>
                  </a:lnTo>
                  <a:cubicBezTo>
                    <a:pt x="4968" y="1190"/>
                    <a:pt x="4844" y="1118"/>
                    <a:pt x="4716" y="1056"/>
                  </a:cubicBezTo>
                  <a:lnTo>
                    <a:pt x="4716" y="391"/>
                  </a:lnTo>
                  <a:cubicBezTo>
                    <a:pt x="4716" y="176"/>
                    <a:pt x="4541" y="1"/>
                    <a:pt x="4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2A5E4D-8C10-0FC0-7AA9-F44FDAA3E14F}"/>
              </a:ext>
            </a:extLst>
          </p:cNvPr>
          <p:cNvSpPr txBox="1"/>
          <p:nvPr/>
        </p:nvSpPr>
        <p:spPr>
          <a:xfrm>
            <a:off x="1859700" y="4338864"/>
            <a:ext cx="6065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This project would apply in many wind energy capture scenarios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720000" y="5384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Designs</a:t>
            </a:r>
            <a:endParaRPr dirty="0"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4"/>
          </p:nvPr>
        </p:nvSpPr>
        <p:spPr>
          <a:xfrm>
            <a:off x="799776" y="894753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1" indent="0" algn="l"/>
            <a:r>
              <a:rPr lang="en-US" sz="2000">
                <a:latin typeface="Poppins"/>
                <a:ea typeface="Poppins"/>
                <a:cs typeface="Poppins"/>
                <a:sym typeface="Poppins"/>
              </a:rPr>
              <a:t>“Turbo”</a:t>
            </a:r>
          </a:p>
        </p:txBody>
      </p:sp>
      <p:sp>
        <p:nvSpPr>
          <p:cNvPr id="377" name="Google Shape;377;p39"/>
          <p:cNvSpPr txBox="1">
            <a:spLocks noGrp="1"/>
          </p:cNvSpPr>
          <p:nvPr>
            <p:ph type="subTitle" idx="5"/>
          </p:nvPr>
        </p:nvSpPr>
        <p:spPr>
          <a:xfrm>
            <a:off x="3388676" y="894753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/>
            <a:r>
              <a:rPr lang="en" dirty="0"/>
              <a:t>“Straw”</a:t>
            </a:r>
            <a:r>
              <a:rPr lang="en-US"/>
              <a:t> with a WGA</a:t>
            </a:r>
          </a:p>
        </p:txBody>
      </p:sp>
      <p:sp>
        <p:nvSpPr>
          <p:cNvPr id="381" name="Google Shape;381;p39"/>
          <p:cNvSpPr txBox="1">
            <a:spLocks noGrp="1"/>
          </p:cNvSpPr>
          <p:nvPr>
            <p:ph type="subTitle" idx="6"/>
          </p:nvPr>
        </p:nvSpPr>
        <p:spPr>
          <a:xfrm>
            <a:off x="6386475" y="952666"/>
            <a:ext cx="22257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Helical Savonius with a WGA</a:t>
            </a:r>
            <a:endParaRPr lang="en-US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2" descr="A drawing of a spider&#10;&#10;Description automatically generated">
            <a:extLst>
              <a:ext uri="{FF2B5EF4-FFF2-40B4-BE49-F238E27FC236}">
                <a16:creationId xmlns:a16="http://schemas.microsoft.com/office/drawing/2014/main" id="{0774EAA7-CE4C-6C0D-1D58-C41C54CC4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81" y="1662101"/>
            <a:ext cx="1787290" cy="1352931"/>
          </a:xfrm>
          <a:prstGeom prst="rect">
            <a:avLst/>
          </a:prstGeom>
        </p:spPr>
      </p:pic>
      <p:pic>
        <p:nvPicPr>
          <p:cNvPr id="1026" name="Picture 2" descr="The truth about small capacity turbo engines — Auto Expert John Cadogan">
            <a:extLst>
              <a:ext uri="{FF2B5EF4-FFF2-40B4-BE49-F238E27FC236}">
                <a16:creationId xmlns:a16="http://schemas.microsoft.com/office/drawing/2014/main" id="{D16C390E-6172-BB4E-3CED-D8BF29C9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38" y="3171765"/>
            <a:ext cx="1732333" cy="13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060CE-36BE-EC13-23C3-3CC6ED2AA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detail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294" y="1566958"/>
            <a:ext cx="2563322" cy="218208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 descr="A drawing of a funnel&#10;&#10;Description automatically generated">
            <a:extLst>
              <a:ext uri="{FF2B5EF4-FFF2-40B4-BE49-F238E27FC236}">
                <a16:creationId xmlns:a16="http://schemas.microsoft.com/office/drawing/2014/main" id="{9021B0DB-06D3-74D9-D6B9-16A97C7FE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detail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2706" y="1777975"/>
            <a:ext cx="2893239" cy="18006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720000" y="5384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SolidWorks</a:t>
            </a:r>
            <a:endParaRPr dirty="0"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4"/>
          </p:nvPr>
        </p:nvSpPr>
        <p:spPr>
          <a:xfrm>
            <a:off x="720000" y="894753"/>
            <a:ext cx="7432327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/>
              <a:t>ifferent types of WGA (wind guiding apparatus) curves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39"/>
          <p:cNvSpPr txBox="1">
            <a:spLocks noGrp="1"/>
          </p:cNvSpPr>
          <p:nvPr>
            <p:ph type="subTitle" idx="3"/>
          </p:nvPr>
        </p:nvSpPr>
        <p:spPr>
          <a:xfrm>
            <a:off x="800600" y="3823784"/>
            <a:ext cx="7222938" cy="1064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Hypothesis: Design 2 will be a more efficient solution due to the air direction only changing one time along the curve. 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7771B9-9175-B6B0-6371-F11DAEBC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0" y="1852109"/>
            <a:ext cx="3429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DD3318-F8BC-9383-C222-B80F6597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02" y="1852109"/>
            <a:ext cx="3509598" cy="19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9178AF-7855-8A7F-3EFC-A450628C123B}"/>
              </a:ext>
            </a:extLst>
          </p:cNvPr>
          <p:cNvSpPr txBox="1"/>
          <p:nvPr/>
        </p:nvSpPr>
        <p:spPr>
          <a:xfrm>
            <a:off x="800600" y="1562637"/>
            <a:ext cx="7304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          Design 1 		                                   Design 2</a:t>
            </a:r>
          </a:p>
        </p:txBody>
      </p:sp>
    </p:spTree>
    <p:extLst>
      <p:ext uri="{BB962C8B-B14F-4D97-AF65-F5344CB8AC3E}">
        <p14:creationId xmlns:p14="http://schemas.microsoft.com/office/powerpoint/2010/main" val="212340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720000" y="5384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SolidWorks (Cont.)</a:t>
            </a:r>
            <a:endParaRPr dirty="0"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4"/>
          </p:nvPr>
        </p:nvSpPr>
        <p:spPr>
          <a:xfrm>
            <a:off x="720000" y="894753"/>
            <a:ext cx="4066647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Issues encountered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39"/>
          <p:cNvSpPr txBox="1">
            <a:spLocks noGrp="1"/>
          </p:cNvSpPr>
          <p:nvPr>
            <p:ph type="subTitle" idx="3"/>
          </p:nvPr>
        </p:nvSpPr>
        <p:spPr>
          <a:xfrm>
            <a:off x="800600" y="3823784"/>
            <a:ext cx="7222938" cy="1064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Issue:</a:t>
            </a:r>
            <a:r>
              <a:rPr lang="en-US"/>
              <a:t> </a:t>
            </a:r>
            <a:r>
              <a:rPr lang="en-US" dirty="0"/>
              <a:t>The little notch on the inside is not supposed to be there.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Solution: </a:t>
            </a:r>
            <a:r>
              <a:rPr lang="en-US" dirty="0"/>
              <a:t>Keenan Center </a:t>
            </a:r>
            <a:r>
              <a:rPr lang="en-US"/>
              <a:t>suggested to</a:t>
            </a:r>
            <a:r>
              <a:rPr lang="en-US" dirty="0"/>
              <a:t> manually draw the curve and revolve.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DD3318-F8BC-9383-C222-B80F6597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1" y="1870414"/>
            <a:ext cx="3509598" cy="19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9178AF-7855-8A7F-3EFC-A450628C123B}"/>
              </a:ext>
            </a:extLst>
          </p:cNvPr>
          <p:cNvSpPr txBox="1"/>
          <p:nvPr/>
        </p:nvSpPr>
        <p:spPr>
          <a:xfrm>
            <a:off x="1577009" y="1562637"/>
            <a:ext cx="223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070EC8-2C2A-366F-E75D-75959A7F9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7009" r="43545" b="60330"/>
          <a:stretch/>
        </p:blipFill>
        <p:spPr bwMode="auto">
          <a:xfrm>
            <a:off x="5582018" y="1291888"/>
            <a:ext cx="2681168" cy="22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0C691D-EBBC-4A0C-DAA4-0ED5DFB6F0BC}"/>
              </a:ext>
            </a:extLst>
          </p:cNvPr>
          <p:cNvSpPr/>
          <p:nvPr/>
        </p:nvSpPr>
        <p:spPr>
          <a:xfrm>
            <a:off x="5375972" y="1210614"/>
            <a:ext cx="3048028" cy="24512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DC397A-0B93-FAAE-18F4-E3A3D9E3CD23}"/>
              </a:ext>
            </a:extLst>
          </p:cNvPr>
          <p:cNvSpPr/>
          <p:nvPr/>
        </p:nvSpPr>
        <p:spPr>
          <a:xfrm>
            <a:off x="2485922" y="2469644"/>
            <a:ext cx="343138" cy="3077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2C7659-434C-0121-9675-A0F3FABFB9D9}"/>
              </a:ext>
            </a:extLst>
          </p:cNvPr>
          <p:cNvCxnSpPr>
            <a:cxnSpLocks/>
          </p:cNvCxnSpPr>
          <p:nvPr/>
        </p:nvCxnSpPr>
        <p:spPr>
          <a:xfrm flipV="1">
            <a:off x="2753323" y="1248903"/>
            <a:ext cx="2828695" cy="1220741"/>
          </a:xfrm>
          <a:prstGeom prst="line">
            <a:avLst/>
          </a:prstGeom>
          <a:ln w="19050">
            <a:solidFill>
              <a:schemeClr val="accent3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F2A148-5E03-A4AA-5CCA-3511E53FFD6C}"/>
              </a:ext>
            </a:extLst>
          </p:cNvPr>
          <p:cNvCxnSpPr>
            <a:cxnSpLocks/>
          </p:cNvCxnSpPr>
          <p:nvPr/>
        </p:nvCxnSpPr>
        <p:spPr>
          <a:xfrm>
            <a:off x="2799008" y="2777422"/>
            <a:ext cx="2844648" cy="861327"/>
          </a:xfrm>
          <a:prstGeom prst="line">
            <a:avLst/>
          </a:prstGeom>
          <a:ln w="19050">
            <a:solidFill>
              <a:schemeClr val="accent3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0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720000" y="5384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SolidWorks (cont.)</a:t>
            </a:r>
            <a:endParaRPr dirty="0"/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4"/>
          </p:nvPr>
        </p:nvSpPr>
        <p:spPr>
          <a:xfrm>
            <a:off x="720000" y="894753"/>
            <a:ext cx="4066647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Bearing and Shaft Support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A8311-EF3C-5F42-29C2-85D84E4B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86" y="1383454"/>
            <a:ext cx="3298229" cy="2862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29701-BD5E-EE3F-C36A-0C5DC1A6EAD3}"/>
              </a:ext>
            </a:extLst>
          </p:cNvPr>
          <p:cNvSpPr txBox="1"/>
          <p:nvPr/>
        </p:nvSpPr>
        <p:spPr>
          <a:xfrm>
            <a:off x="800100" y="1908313"/>
            <a:ext cx="3592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There will be two supports holding the bearings and shaft in place.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Sizing of the support and the whole apparatus is determined by the unchanged variable which is the bearing.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7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E6ED-782D-258E-2052-83D288BB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A62E4-BB82-C4F9-7E52-CD631E50B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690" y="2014121"/>
            <a:ext cx="3454419" cy="196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The WGA makes a noticeable difference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Highway wind speed varies depending on the time of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Max wind speed next to highways is about ~15 m/s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4DEE000-3091-5929-DD0D-E1F084F6558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20000" y="1231871"/>
            <a:ext cx="2225700" cy="708300"/>
          </a:xfrm>
        </p:spPr>
        <p:txBody>
          <a:bodyPr/>
          <a:lstStyle/>
          <a:p>
            <a:r>
              <a:rPr lang="en-US" sz="1600" dirty="0"/>
              <a:t>Main takeaways: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2756C-31C3-C221-02DD-9CDAF6C1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19" y="623269"/>
            <a:ext cx="3068560" cy="39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1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Purchaces</a:t>
            </a:r>
            <a:endParaRPr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DFB36BC-E7BB-C86E-4338-13F5CE2640CF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057104" y="1608878"/>
            <a:ext cx="3549600" cy="375000"/>
          </a:xfrm>
        </p:spPr>
        <p:txBody>
          <a:bodyPr/>
          <a:lstStyle/>
          <a:p>
            <a:r>
              <a:rPr lang="en-US" sz="2000" dirty="0"/>
              <a:t>Anemometer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EA42C-12C4-4897-E17F-EF7ED9EF840D}"/>
              </a:ext>
            </a:extLst>
          </p:cNvPr>
          <p:cNvSpPr txBox="1"/>
          <p:nvPr/>
        </p:nvSpPr>
        <p:spPr>
          <a:xfrm>
            <a:off x="802784" y="2107842"/>
            <a:ext cx="279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Bought these instead of the regular ones because these have 6 ball bearings instead of 7 </a:t>
            </a:r>
          </a:p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3019F-1266-49D3-84BD-9AA35594602A}"/>
              </a:ext>
            </a:extLst>
          </p:cNvPr>
          <p:cNvSpPr txBox="1"/>
          <p:nvPr/>
        </p:nvSpPr>
        <p:spPr>
          <a:xfrm>
            <a:off x="5057104" y="2107842"/>
            <a:ext cx="2674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0" i="0" dirty="0">
                <a:solidFill>
                  <a:srgbClr val="0F1111"/>
                </a:solidFill>
                <a:effectLst/>
                <a:latin typeface="Amazon Ember"/>
              </a:rPr>
              <a:t>Made by XRCLIF and it can measure wind speeds in            M/s, Km/h, ft/min, Knots, Mph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77DD2-7CBD-ABDC-7C53-6B3D4C4A86AD}"/>
              </a:ext>
            </a:extLst>
          </p:cNvPr>
          <p:cNvSpPr txBox="1"/>
          <p:nvPr/>
        </p:nvSpPr>
        <p:spPr>
          <a:xfrm>
            <a:off x="3599645" y="3684877"/>
            <a:ext cx="194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Cost: </a:t>
            </a:r>
            <a:r>
              <a:rPr lang="en-US" dirty="0"/>
              <a:t>$43.31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1EEA4-A910-4F32-10C8-092691A6E9FD}"/>
              </a:ext>
            </a:extLst>
          </p:cNvPr>
          <p:cNvSpPr txBox="1"/>
          <p:nvPr/>
        </p:nvSpPr>
        <p:spPr>
          <a:xfrm>
            <a:off x="910107" y="1399956"/>
            <a:ext cx="276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Poppins"/>
                <a:cs typeface="Poppins"/>
              </a:rPr>
              <a:t>Bones Reds Big Balls </a:t>
            </a:r>
            <a:r>
              <a:rPr lang="en-US" sz="20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Bearings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dustrial Preliminary Project by Slidesgo">
  <a:themeElements>
    <a:clrScheme name="Simple Light">
      <a:dk1>
        <a:srgbClr val="202A41"/>
      </a:dk1>
      <a:lt1>
        <a:srgbClr val="FFFFFF"/>
      </a:lt1>
      <a:dk2>
        <a:srgbClr val="516988"/>
      </a:dk2>
      <a:lt2>
        <a:srgbClr val="D3E1F1"/>
      </a:lt2>
      <a:accent1>
        <a:srgbClr val="90ABCE"/>
      </a:accent1>
      <a:accent2>
        <a:srgbClr val="6E86A5"/>
      </a:accent2>
      <a:accent3>
        <a:srgbClr val="F5F4F3"/>
      </a:accent3>
      <a:accent4>
        <a:srgbClr val="FFFFFF"/>
      </a:accent4>
      <a:accent5>
        <a:srgbClr val="FFFFFF"/>
      </a:accent5>
      <a:accent6>
        <a:srgbClr val="FFFFFF"/>
      </a:accent6>
      <a:hlink>
        <a:srgbClr val="202A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464</Words>
  <Application>Microsoft Office PowerPoint</Application>
  <PresentationFormat>On-screen Show (16:9)</PresentationFormat>
  <Paragraphs>72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Industrial Preliminary Project by Slidesgo</vt:lpstr>
      <vt:lpstr>Slidesgo Final Pages</vt:lpstr>
      <vt:lpstr>Windmill Turbines to place next to highways and train tracks</vt:lpstr>
      <vt:lpstr>TABLE OF CONTENTS</vt:lpstr>
      <vt:lpstr>OBJECTIVES</vt:lpstr>
      <vt:lpstr>Designs</vt:lpstr>
      <vt:lpstr>SolidWorks</vt:lpstr>
      <vt:lpstr>SolidWorks (Cont.)</vt:lpstr>
      <vt:lpstr>SolidWorks (cont.)</vt:lpstr>
      <vt:lpstr>Research</vt:lpstr>
      <vt:lpstr>Purchaces</vt:lpstr>
      <vt:lpstr>Project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PRELIMINARY PROJECT</dc:title>
  <cp:lastModifiedBy>Belal OzO</cp:lastModifiedBy>
  <cp:revision>3</cp:revision>
  <dcterms:modified xsi:type="dcterms:W3CDTF">2024-09-27T17:51:39Z</dcterms:modified>
</cp:coreProperties>
</file>