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5" r:id="rId3"/>
    <p:sldId id="259" r:id="rId4"/>
    <p:sldId id="256" r:id="rId5"/>
    <p:sldId id="257" r:id="rId6"/>
    <p:sldId id="258" r:id="rId7"/>
    <p:sldId id="261" r:id="rId8"/>
    <p:sldId id="260" r:id="rId9"/>
    <p:sldId id="262" r:id="rId10"/>
    <p:sldId id="263"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4660"/>
  </p:normalViewPr>
  <p:slideViewPr>
    <p:cSldViewPr snapToGrid="0">
      <p:cViewPr varScale="1">
        <p:scale>
          <a:sx n="105" d="100"/>
          <a:sy n="105" d="100"/>
        </p:scale>
        <p:origin x="123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28BB9D4B-DBDB-4BE4-95C0-78EB6EF9BED6}" type="datetimeFigureOut">
              <a:rPr lang="en-US" smtClean="0"/>
              <a:t>3/11/2025</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15FDF1B5-DA45-4D3B-9B5A-32B1443F6832}" type="slidenum">
              <a:rPr lang="en-US" smtClean="0"/>
              <a:t>‹#›</a:t>
            </a:fld>
            <a:endParaRPr lang="en-US"/>
          </a:p>
        </p:txBody>
      </p:sp>
    </p:spTree>
    <p:extLst>
      <p:ext uri="{BB962C8B-B14F-4D97-AF65-F5344CB8AC3E}">
        <p14:creationId xmlns:p14="http://schemas.microsoft.com/office/powerpoint/2010/main" val="256943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0E46E-F748-417D-B422-E0565A5F2A2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6645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DF1B5-DA45-4D3B-9B5A-32B1443F6832}" type="slidenum">
              <a:rPr lang="en-US" smtClean="0"/>
              <a:t>7</a:t>
            </a:fld>
            <a:endParaRPr lang="en-US"/>
          </a:p>
        </p:txBody>
      </p:sp>
    </p:spTree>
    <p:extLst>
      <p:ext uri="{BB962C8B-B14F-4D97-AF65-F5344CB8AC3E}">
        <p14:creationId xmlns:p14="http://schemas.microsoft.com/office/powerpoint/2010/main" val="23754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DF1B5-DA45-4D3B-9B5A-32B1443F6832}" type="slidenum">
              <a:rPr lang="en-US" smtClean="0"/>
              <a:t>8</a:t>
            </a:fld>
            <a:endParaRPr lang="en-US"/>
          </a:p>
        </p:txBody>
      </p:sp>
    </p:spTree>
    <p:extLst>
      <p:ext uri="{BB962C8B-B14F-4D97-AF65-F5344CB8AC3E}">
        <p14:creationId xmlns:p14="http://schemas.microsoft.com/office/powerpoint/2010/main" val="33307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0E46E-F748-417D-B422-E0565A5F2A2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6415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77E31B-53BE-4970-B130-1379107922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55442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77E31B-53BE-4970-B130-1379107922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401307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77E31B-53BE-4970-B130-1379107922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385309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39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567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37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703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61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60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24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92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77E31B-53BE-4970-B130-1379107922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3090170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416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275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83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77E31B-53BE-4970-B130-1379107922F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276104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77E31B-53BE-4970-B130-1379107922F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53284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77E31B-53BE-4970-B130-1379107922F7}"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184217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77E31B-53BE-4970-B130-1379107922F7}"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141435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E31B-53BE-4970-B130-1379107922F7}"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112591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7E31B-53BE-4970-B130-1379107922F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115148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77E31B-53BE-4970-B130-1379107922F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FF906-6C51-4BF1-8C53-D4CB6EC7250E}" type="slidenum">
              <a:rPr lang="en-US" smtClean="0"/>
              <a:t>‹#›</a:t>
            </a:fld>
            <a:endParaRPr lang="en-US"/>
          </a:p>
        </p:txBody>
      </p:sp>
    </p:spTree>
    <p:extLst>
      <p:ext uri="{BB962C8B-B14F-4D97-AF65-F5344CB8AC3E}">
        <p14:creationId xmlns:p14="http://schemas.microsoft.com/office/powerpoint/2010/main" val="294573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7E31B-53BE-4970-B130-1379107922F7}"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FF906-6C51-4BF1-8C53-D4CB6EC7250E}" type="slidenum">
              <a:rPr lang="en-US" smtClean="0"/>
              <a:t>‹#›</a:t>
            </a:fld>
            <a:endParaRPr lang="en-US"/>
          </a:p>
        </p:txBody>
      </p:sp>
    </p:spTree>
    <p:extLst>
      <p:ext uri="{BB962C8B-B14F-4D97-AF65-F5344CB8AC3E}">
        <p14:creationId xmlns:p14="http://schemas.microsoft.com/office/powerpoint/2010/main" val="1016542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68259-2749-4035-93BB-22ACE0EA7686}" type="datetimeFigureOut">
              <a:rPr lang="en-US" smtClean="0">
                <a:solidFill>
                  <a:prstClr val="black">
                    <a:tint val="75000"/>
                  </a:prstClr>
                </a:solidFill>
              </a:rPr>
              <a:pPr/>
              <a:t>3/11/2025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54E34-3D9F-48A5-A192-26B45C6265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717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Gary_Null#cite_note-cred-7" TargetMode="External"/><Relationship Id="rId3" Type="http://schemas.openxmlformats.org/officeDocument/2006/relationships/hyperlink" Target="https://en.wikipedia.org/wiki/Business_administration" TargetMode="External"/><Relationship Id="rId7" Type="http://schemas.openxmlformats.org/officeDocument/2006/relationships/hyperlink" Target="https://en.wikipedia.org/wiki/Union_Institute_%26_University" TargetMode="External"/><Relationship Id="rId2" Type="http://schemas.openxmlformats.org/officeDocument/2006/relationships/hyperlink" Target="https://en.wikipedia.org/wiki/Associate_Degree" TargetMode="External"/><Relationship Id="rId1" Type="http://schemas.openxmlformats.org/officeDocument/2006/relationships/slideLayout" Target="../slideLayouts/slideLayout7.xml"/><Relationship Id="rId6" Type="http://schemas.openxmlformats.org/officeDocument/2006/relationships/hyperlink" Target="https://en.wikipedia.org/wiki/Ph.D." TargetMode="External"/><Relationship Id="rId11" Type="http://schemas.openxmlformats.org/officeDocument/2006/relationships/image" Target="../media/image2.png"/><Relationship Id="rId5" Type="http://schemas.openxmlformats.org/officeDocument/2006/relationships/hyperlink" Target="https://en.wikipedia.org/wiki/Parkersburg,_West_Virginia" TargetMode="External"/><Relationship Id="rId10" Type="http://schemas.openxmlformats.org/officeDocument/2006/relationships/image" Target="../media/image1.png"/><Relationship Id="rId4" Type="http://schemas.openxmlformats.org/officeDocument/2006/relationships/hyperlink" Target="https://en.wikipedia.org/wiki/For-profit_education" TargetMode="External"/><Relationship Id="rId9" Type="http://schemas.openxmlformats.org/officeDocument/2006/relationships/hyperlink" Target="https://en.wikipedia.org/wiki/Distance_educ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B00BCD-67B2-461A-B2FA-5EEDFB4F32B9}"/>
              </a:ext>
            </a:extLst>
          </p:cNvPr>
          <p:cNvSpPr/>
          <p:nvPr/>
        </p:nvSpPr>
        <p:spPr>
          <a:xfrm>
            <a:off x="2235294" y="2187283"/>
            <a:ext cx="9956706" cy="1077218"/>
          </a:xfrm>
          <a:prstGeom prst="rect">
            <a:avLst/>
          </a:prstGeom>
          <a:solidFill>
            <a:schemeClr val="bg1"/>
          </a:solidFill>
        </p:spPr>
        <p:txBody>
          <a:bodyPr wrap="square">
            <a:spAutoFit/>
          </a:bodyPr>
          <a:lstStyle/>
          <a:p>
            <a:r>
              <a:rPr lang="en-US" sz="1600" dirty="0"/>
              <a:t>Null holds an </a:t>
            </a:r>
            <a:r>
              <a:rPr lang="en-US" sz="1600" dirty="0">
                <a:hlinkClick r:id="rId2" tooltip="Associate Degree"/>
              </a:rPr>
              <a:t>associate degree</a:t>
            </a:r>
            <a:r>
              <a:rPr lang="en-US" sz="1600" dirty="0"/>
              <a:t> in </a:t>
            </a:r>
            <a:r>
              <a:rPr lang="en-US" sz="1600" dirty="0">
                <a:hlinkClick r:id="rId3" tooltip="Business administration"/>
              </a:rPr>
              <a:t>business administration</a:t>
            </a:r>
            <a:r>
              <a:rPr lang="en-US" sz="1600" dirty="0"/>
              <a:t> from the two-year, </a:t>
            </a:r>
            <a:r>
              <a:rPr lang="en-US" sz="1600" dirty="0">
                <a:hlinkClick r:id="rId4" tooltip="For-profit education"/>
              </a:rPr>
              <a:t>for-profit</a:t>
            </a:r>
            <a:r>
              <a:rPr lang="en-US" sz="1600" dirty="0"/>
              <a:t> Mountain State College in </a:t>
            </a:r>
            <a:r>
              <a:rPr lang="en-US" sz="1600" dirty="0">
                <a:hlinkClick r:id="rId5" tooltip="Parkersburg, West Virginia"/>
              </a:rPr>
              <a:t>Parkersburg, West Virginia</a:t>
            </a:r>
            <a:r>
              <a:rPr lang="en-US" sz="1600" dirty="0"/>
              <a:t>, and a </a:t>
            </a:r>
            <a:r>
              <a:rPr lang="en-US" sz="1600" dirty="0">
                <a:hlinkClick r:id="rId6" tooltip="Ph.D."/>
              </a:rPr>
              <a:t>Ph.D.</a:t>
            </a:r>
            <a:r>
              <a:rPr lang="en-US" sz="1600" dirty="0"/>
              <a:t> program in </a:t>
            </a:r>
            <a:r>
              <a:rPr lang="en-US" sz="1600" b="1" dirty="0"/>
              <a:t>human nutrition </a:t>
            </a:r>
            <a:r>
              <a:rPr lang="en-US" sz="1600" dirty="0"/>
              <a:t>from </a:t>
            </a:r>
            <a:r>
              <a:rPr lang="en-US" sz="1600" dirty="0">
                <a:hlinkClick r:id="rId7" tooltip="Union Institute &amp; University"/>
              </a:rPr>
              <a:t>Union Institute &amp; University</a:t>
            </a:r>
            <a:r>
              <a:rPr lang="en-US" sz="1600" dirty="0"/>
              <a:t>,</a:t>
            </a:r>
            <a:r>
              <a:rPr lang="en-US" sz="1600" baseline="30000" dirty="0">
                <a:hlinkClick r:id="rId8"/>
              </a:rPr>
              <a:t>[7]</a:t>
            </a:r>
            <a:r>
              <a:rPr lang="en-US" sz="1600" dirty="0"/>
              <a:t> a private </a:t>
            </a:r>
            <a:r>
              <a:rPr lang="en-US" sz="1600" dirty="0">
                <a:hlinkClick r:id="rId9" tooltip="Distance education"/>
              </a:rPr>
              <a:t>distance-learning</a:t>
            </a:r>
            <a:r>
              <a:rPr lang="en-US" sz="1600" dirty="0"/>
              <a:t> college. </a:t>
            </a:r>
            <a:r>
              <a:rPr lang="en-US" sz="1600" dirty="0">
                <a:solidFill>
                  <a:srgbClr val="202122"/>
                </a:solidFill>
              </a:rPr>
              <a:t>Null's academic credentials were investigated due to sharp skepticism about the school’s quality and the quality of his PhD thesis.  … And there’s more … much more about “leading expert” Gary Null.</a:t>
            </a:r>
            <a:endParaRPr lang="en-US" sz="1600" dirty="0"/>
          </a:p>
        </p:txBody>
      </p:sp>
      <p:pic>
        <p:nvPicPr>
          <p:cNvPr id="6" name="Picture 5">
            <a:extLst>
              <a:ext uri="{FF2B5EF4-FFF2-40B4-BE49-F238E27FC236}">
                <a16:creationId xmlns:a16="http://schemas.microsoft.com/office/drawing/2014/main" id="{D1A7FD73-FE3F-4D9F-A38D-E172989FFD50}"/>
              </a:ext>
            </a:extLst>
          </p:cNvPr>
          <p:cNvPicPr>
            <a:picLocks noChangeAspect="1"/>
          </p:cNvPicPr>
          <p:nvPr/>
        </p:nvPicPr>
        <p:blipFill rotWithShape="1">
          <a:blip r:embed="rId10"/>
          <a:srcRect l="64281" t="39817" r="14798" b="53165"/>
          <a:stretch/>
        </p:blipFill>
        <p:spPr>
          <a:xfrm>
            <a:off x="2143125" y="0"/>
            <a:ext cx="10042714" cy="1209675"/>
          </a:xfrm>
          <a:prstGeom prst="rect">
            <a:avLst/>
          </a:prstGeom>
        </p:spPr>
      </p:pic>
      <p:pic>
        <p:nvPicPr>
          <p:cNvPr id="4" name="Picture 3">
            <a:extLst>
              <a:ext uri="{FF2B5EF4-FFF2-40B4-BE49-F238E27FC236}">
                <a16:creationId xmlns:a16="http://schemas.microsoft.com/office/drawing/2014/main" id="{7234C3CA-58B1-4A47-B2C6-334EC7C3EAD1}"/>
              </a:ext>
            </a:extLst>
          </p:cNvPr>
          <p:cNvPicPr>
            <a:picLocks noChangeAspect="1"/>
          </p:cNvPicPr>
          <p:nvPr/>
        </p:nvPicPr>
        <p:blipFill rotWithShape="1">
          <a:blip r:embed="rId10"/>
          <a:srcRect l="55428" t="28360" r="36448" b="28630"/>
          <a:stretch/>
        </p:blipFill>
        <p:spPr>
          <a:xfrm>
            <a:off x="-67305" y="-38866"/>
            <a:ext cx="2367116" cy="3264501"/>
          </a:xfrm>
          <a:prstGeom prst="rect">
            <a:avLst/>
          </a:prstGeom>
        </p:spPr>
      </p:pic>
      <p:sp>
        <p:nvSpPr>
          <p:cNvPr id="7" name="TextBox 6">
            <a:extLst>
              <a:ext uri="{FF2B5EF4-FFF2-40B4-BE49-F238E27FC236}">
                <a16:creationId xmlns:a16="http://schemas.microsoft.com/office/drawing/2014/main" id="{FADAC679-21EA-4FF7-8EFF-82B3024F2D82}"/>
              </a:ext>
            </a:extLst>
          </p:cNvPr>
          <p:cNvSpPr txBox="1"/>
          <p:nvPr/>
        </p:nvSpPr>
        <p:spPr>
          <a:xfrm>
            <a:off x="2486026" y="1074360"/>
            <a:ext cx="9382124"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Our bodies have charged particles (H</a:t>
            </a:r>
            <a:r>
              <a:rPr lang="en-US" sz="2400" baseline="30000" dirty="0"/>
              <a:t>+</a:t>
            </a:r>
            <a:r>
              <a:rPr lang="en-US" sz="2400" dirty="0"/>
              <a:t>, e-, ions) that move throughout</a:t>
            </a:r>
            <a:r>
              <a:rPr lang="en-US" dirty="0"/>
              <a:t>: </a:t>
            </a:r>
          </a:p>
          <a:p>
            <a:pPr marL="285750" indent="-285750">
              <a:buFont typeface="Arial" panose="020B0604020202020204" pitchFamily="34" charset="0"/>
              <a:buChar char="•"/>
            </a:pPr>
            <a:r>
              <a:rPr lang="en-US" sz="2400" dirty="0"/>
              <a:t>Charged particles + movement create Magnetic fields</a:t>
            </a:r>
          </a:p>
          <a:p>
            <a:pPr marL="285750" indent="-285750">
              <a:buFont typeface="Arial" panose="020B0604020202020204" pitchFamily="34" charset="0"/>
              <a:buChar char="•"/>
            </a:pPr>
            <a:r>
              <a:rPr lang="en-US" sz="2400" dirty="0"/>
              <a:t>External Magnetic fields can produce forces on moving charges</a:t>
            </a:r>
          </a:p>
        </p:txBody>
      </p:sp>
      <p:sp>
        <p:nvSpPr>
          <p:cNvPr id="9" name="TextBox 8">
            <a:extLst>
              <a:ext uri="{FF2B5EF4-FFF2-40B4-BE49-F238E27FC236}">
                <a16:creationId xmlns:a16="http://schemas.microsoft.com/office/drawing/2014/main" id="{0C1B24DB-4DBB-4FBA-87DE-EE15FAFF8DDD}"/>
              </a:ext>
            </a:extLst>
          </p:cNvPr>
          <p:cNvSpPr txBox="1"/>
          <p:nvPr/>
        </p:nvSpPr>
        <p:spPr>
          <a:xfrm>
            <a:off x="392823" y="2875737"/>
            <a:ext cx="1531510" cy="246221"/>
          </a:xfrm>
          <a:prstGeom prst="rect">
            <a:avLst/>
          </a:prstGeom>
          <a:solidFill>
            <a:schemeClr val="bg1"/>
          </a:solidFill>
        </p:spPr>
        <p:txBody>
          <a:bodyPr wrap="none" tIns="0" bIns="0" rtlCol="0">
            <a:spAutoFit/>
          </a:bodyPr>
          <a:lstStyle/>
          <a:p>
            <a:r>
              <a:rPr lang="en-US" sz="1600" dirty="0"/>
              <a:t>Amazon: $13.49</a:t>
            </a:r>
          </a:p>
        </p:txBody>
      </p:sp>
      <p:grpSp>
        <p:nvGrpSpPr>
          <p:cNvPr id="13" name="Group 12">
            <a:extLst>
              <a:ext uri="{FF2B5EF4-FFF2-40B4-BE49-F238E27FC236}">
                <a16:creationId xmlns:a16="http://schemas.microsoft.com/office/drawing/2014/main" id="{7C9C0DE9-AAFE-45DD-BDB5-070871F81BA8}"/>
              </a:ext>
            </a:extLst>
          </p:cNvPr>
          <p:cNvGrpSpPr/>
          <p:nvPr/>
        </p:nvGrpSpPr>
        <p:grpSpPr>
          <a:xfrm>
            <a:off x="6161" y="3396674"/>
            <a:ext cx="12185839" cy="3439222"/>
            <a:chOff x="6161" y="3396674"/>
            <a:chExt cx="12185839" cy="3439222"/>
          </a:xfrm>
        </p:grpSpPr>
        <p:pic>
          <p:nvPicPr>
            <p:cNvPr id="12" name="Picture 11">
              <a:extLst>
                <a:ext uri="{FF2B5EF4-FFF2-40B4-BE49-F238E27FC236}">
                  <a16:creationId xmlns:a16="http://schemas.microsoft.com/office/drawing/2014/main" id="{5479BEBB-E979-4BF5-873D-0CC689033C40}"/>
                </a:ext>
              </a:extLst>
            </p:cNvPr>
            <p:cNvPicPr>
              <a:picLocks noChangeAspect="1"/>
            </p:cNvPicPr>
            <p:nvPr/>
          </p:nvPicPr>
          <p:blipFill>
            <a:blip r:embed="rId11"/>
            <a:stretch>
              <a:fillRect/>
            </a:stretch>
          </p:blipFill>
          <p:spPr>
            <a:xfrm>
              <a:off x="10534650" y="4242109"/>
              <a:ext cx="1641178" cy="1197991"/>
            </a:xfrm>
            <a:prstGeom prst="rect">
              <a:avLst/>
            </a:prstGeom>
          </p:spPr>
        </p:pic>
        <p:grpSp>
          <p:nvGrpSpPr>
            <p:cNvPr id="11" name="Group 10">
              <a:extLst>
                <a:ext uri="{FF2B5EF4-FFF2-40B4-BE49-F238E27FC236}">
                  <a16:creationId xmlns:a16="http://schemas.microsoft.com/office/drawing/2014/main" id="{E448387B-011B-468E-A7F1-DFC83B474008}"/>
                </a:ext>
              </a:extLst>
            </p:cNvPr>
            <p:cNvGrpSpPr/>
            <p:nvPr/>
          </p:nvGrpSpPr>
          <p:grpSpPr>
            <a:xfrm>
              <a:off x="6161" y="3396674"/>
              <a:ext cx="12185839" cy="3439222"/>
              <a:chOff x="6161" y="3396674"/>
              <a:chExt cx="12185839" cy="3439222"/>
            </a:xfrm>
          </p:grpSpPr>
          <p:sp>
            <p:nvSpPr>
              <p:cNvPr id="8" name="Rectangle 7">
                <a:extLst>
                  <a:ext uri="{FF2B5EF4-FFF2-40B4-BE49-F238E27FC236}">
                    <a16:creationId xmlns:a16="http://schemas.microsoft.com/office/drawing/2014/main" id="{DDACC9FA-34A8-4C70-A08B-3B6FBB5530D6}"/>
                  </a:ext>
                </a:extLst>
              </p:cNvPr>
              <p:cNvSpPr/>
              <p:nvPr/>
            </p:nvSpPr>
            <p:spPr>
              <a:xfrm>
                <a:off x="6161" y="3542687"/>
                <a:ext cx="12185839" cy="3293209"/>
              </a:xfrm>
              <a:prstGeom prst="rect">
                <a:avLst/>
              </a:prstGeom>
            </p:spPr>
            <p:txBody>
              <a:bodyPr wrap="square">
                <a:spAutoFit/>
              </a:bodyPr>
              <a:lstStyle/>
              <a:p>
                <a:pPr>
                  <a:buFont typeface="Arial" panose="020B0604020202020204" pitchFamily="34" charset="0"/>
                  <a:buChar char="•"/>
                </a:pPr>
                <a:r>
                  <a:rPr lang="en-US" sz="1600" b="1" i="1" dirty="0">
                    <a:solidFill>
                      <a:srgbClr val="C00000"/>
                    </a:solidFill>
                    <a:latin typeface="Google Sans"/>
                  </a:rPr>
                  <a:t>Pain Management:</a:t>
                </a:r>
                <a:endParaRPr lang="en-US" sz="1600" i="1" dirty="0">
                  <a:solidFill>
                    <a:srgbClr val="C00000"/>
                  </a:solidFill>
                  <a:latin typeface="Google Sans"/>
                </a:endParaRPr>
              </a:p>
              <a:p>
                <a:pPr marL="182880" fontAlgn="ctr">
                  <a:buFont typeface="Arial" panose="020B0604020202020204" pitchFamily="34" charset="0"/>
                  <a:buChar char="•"/>
                </a:pPr>
                <a:r>
                  <a:rPr lang="en-US" sz="1600" b="1" dirty="0">
                    <a:solidFill>
                      <a:srgbClr val="001D35"/>
                    </a:solidFill>
                    <a:latin typeface="Google Sans"/>
                  </a:rPr>
                  <a:t>Magnetic Therapy:</a:t>
                </a:r>
                <a:r>
                  <a:rPr lang="en-US" sz="1600" dirty="0">
                    <a:solidFill>
                      <a:srgbClr val="001D35"/>
                    </a:solidFill>
                    <a:latin typeface="Google Sans"/>
                  </a:rPr>
                  <a:t> </a:t>
                </a:r>
                <a:r>
                  <a:rPr lang="en-US" sz="1400" dirty="0">
                    <a:solidFill>
                      <a:srgbClr val="001D35"/>
                    </a:solidFill>
                    <a:latin typeface="Google Sans"/>
                  </a:rPr>
                  <a:t>Some practitioners believe that applying magnets to the body can help reduce pain, although scientific evidence supporting this is limited. </a:t>
                </a:r>
              </a:p>
              <a:p>
                <a:pPr marL="182880" fontAlgn="ctr">
                  <a:buFont typeface="Arial" panose="020B0604020202020204" pitchFamily="34" charset="0"/>
                  <a:buChar char="•"/>
                </a:pPr>
                <a:r>
                  <a:rPr lang="en-US" sz="1600" b="1" dirty="0">
                    <a:solidFill>
                      <a:srgbClr val="001D35"/>
                    </a:solidFill>
                    <a:latin typeface="Google Sans"/>
                  </a:rPr>
                  <a:t>Pulsed Electromagnetic Field (PEMF) Therapy:</a:t>
                </a:r>
                <a:r>
                  <a:rPr lang="en-US" sz="1600" dirty="0">
                    <a:solidFill>
                      <a:srgbClr val="001D35"/>
                    </a:solidFill>
                    <a:latin typeface="Google Sans"/>
                  </a:rPr>
                  <a:t> </a:t>
                </a:r>
                <a:r>
                  <a:rPr lang="en-US" sz="1400" dirty="0">
                    <a:solidFill>
                      <a:srgbClr val="001D35"/>
                    </a:solidFill>
                    <a:latin typeface="Google Sans"/>
                  </a:rPr>
                  <a:t>PEMF therapy uses pulsed magnetic fields to treat conditions like chronic pain, arthritis, and fibromyalgia. </a:t>
                </a:r>
              </a:p>
              <a:p>
                <a:pPr marL="182880" fontAlgn="ctr">
                  <a:buFont typeface="Arial" panose="020B0604020202020204" pitchFamily="34" charset="0"/>
                  <a:buChar char="•"/>
                </a:pPr>
                <a:r>
                  <a:rPr lang="en-US" sz="1600" b="1" dirty="0">
                    <a:solidFill>
                      <a:srgbClr val="001D35"/>
                    </a:solidFill>
                    <a:latin typeface="Google Sans"/>
                  </a:rPr>
                  <a:t>Conditions Treated:</a:t>
                </a:r>
                <a:r>
                  <a:rPr lang="en-US" sz="1600" dirty="0">
                    <a:solidFill>
                      <a:srgbClr val="001D35"/>
                    </a:solidFill>
                    <a:latin typeface="Google Sans"/>
                  </a:rPr>
                  <a:t> </a:t>
                </a:r>
                <a:r>
                  <a:rPr lang="en-US" sz="1400" dirty="0">
                    <a:solidFill>
                      <a:srgbClr val="001D35"/>
                    </a:solidFill>
                    <a:latin typeface="Google Sans"/>
                  </a:rPr>
                  <a:t>PEMF therapy is used to treat strains, sprains, bursitis, epicondylitis, traumatic injuries, and repetitive strain disorders. </a:t>
                </a:r>
              </a:p>
              <a:p>
                <a:pPr>
                  <a:buFont typeface="Arial" panose="020B0604020202020204" pitchFamily="34" charset="0"/>
                  <a:buChar char="•"/>
                </a:pPr>
                <a:r>
                  <a:rPr lang="en-US" sz="1600" b="1" i="1" dirty="0">
                    <a:solidFill>
                      <a:srgbClr val="C00000"/>
                    </a:solidFill>
                    <a:latin typeface="Google Sans"/>
                  </a:rPr>
                  <a:t>Fracture Healing</a:t>
                </a:r>
                <a:r>
                  <a:rPr lang="en-US" sz="1600" b="1" dirty="0">
                    <a:solidFill>
                      <a:srgbClr val="001D35"/>
                    </a:solidFill>
                    <a:latin typeface="Google Sans"/>
                  </a:rPr>
                  <a:t>:</a:t>
                </a:r>
                <a:endParaRPr lang="en-US" sz="1600" dirty="0">
                  <a:solidFill>
                    <a:srgbClr val="001D35"/>
                  </a:solidFill>
                  <a:latin typeface="Google Sans"/>
                </a:endParaRPr>
              </a:p>
              <a:p>
                <a:pPr marL="182880" fontAlgn="ctr">
                  <a:buFont typeface="Arial" panose="020B0604020202020204" pitchFamily="34" charset="0"/>
                  <a:buChar char="•"/>
                </a:pPr>
                <a:r>
                  <a:rPr lang="en-US" sz="1600" b="1" dirty="0">
                    <a:solidFill>
                      <a:srgbClr val="001D35"/>
                    </a:solidFill>
                    <a:latin typeface="Google Sans"/>
                  </a:rPr>
                  <a:t>PEMF for Non-Union Fractures:</a:t>
                </a:r>
                <a:r>
                  <a:rPr lang="en-US" sz="1600" dirty="0">
                    <a:solidFill>
                      <a:srgbClr val="001D35"/>
                    </a:solidFill>
                    <a:latin typeface="Google Sans"/>
                  </a:rPr>
                  <a:t> </a:t>
                </a:r>
                <a:r>
                  <a:rPr lang="en-US" sz="1400" dirty="0">
                    <a:solidFill>
                      <a:srgbClr val="001D35"/>
                    </a:solidFill>
                    <a:latin typeface="Google Sans"/>
                  </a:rPr>
                  <a:t>PEMF therapy is used to stimulate bone healing in cases of slow-healing or non-union fractures. </a:t>
                </a:r>
              </a:p>
              <a:p>
                <a:pPr>
                  <a:buFont typeface="Arial" panose="020B0604020202020204" pitchFamily="34" charset="0"/>
                  <a:buChar char="•"/>
                </a:pPr>
                <a:r>
                  <a:rPr lang="en-US" sz="1600" b="1" i="1" dirty="0">
                    <a:solidFill>
                      <a:srgbClr val="C00000"/>
                    </a:solidFill>
                    <a:latin typeface="Google Sans"/>
                  </a:rPr>
                  <a:t>Mental Health Conditions</a:t>
                </a:r>
                <a:r>
                  <a:rPr lang="en-US" sz="1600" b="1" dirty="0">
                    <a:solidFill>
                      <a:srgbClr val="001D35"/>
                    </a:solidFill>
                    <a:latin typeface="Google Sans"/>
                  </a:rPr>
                  <a:t>:</a:t>
                </a:r>
                <a:endParaRPr lang="en-US" sz="1600" dirty="0">
                  <a:solidFill>
                    <a:srgbClr val="001D35"/>
                  </a:solidFill>
                  <a:latin typeface="Google Sans"/>
                </a:endParaRPr>
              </a:p>
              <a:p>
                <a:pPr marL="182880" fontAlgn="ctr">
                  <a:buFont typeface="Arial" panose="020B0604020202020204" pitchFamily="34" charset="0"/>
                  <a:buChar char="•"/>
                </a:pPr>
                <a:r>
                  <a:rPr lang="en-US" sz="1600" b="1" dirty="0">
                    <a:solidFill>
                      <a:srgbClr val="001D35"/>
                    </a:solidFill>
                    <a:latin typeface="Google Sans"/>
                  </a:rPr>
                  <a:t>Transcranial Magnetic Stimulation (TMS):</a:t>
                </a:r>
                <a:r>
                  <a:rPr lang="en-US" sz="1600" dirty="0">
                    <a:solidFill>
                      <a:srgbClr val="001D35"/>
                    </a:solidFill>
                    <a:latin typeface="Google Sans"/>
                  </a:rPr>
                  <a:t> </a:t>
                </a:r>
                <a:r>
                  <a:rPr lang="en-US" sz="1400" dirty="0">
                    <a:solidFill>
                      <a:srgbClr val="001D35"/>
                    </a:solidFill>
                    <a:latin typeface="Google Sans"/>
                  </a:rPr>
                  <a:t>TMS uses magnetic fields to stimulate nerve cells in the brain, improving symptoms of major depression. </a:t>
                </a:r>
              </a:p>
              <a:p>
                <a:pPr marL="182880" fontAlgn="ctr">
                  <a:buFont typeface="Arial" panose="020B0604020202020204" pitchFamily="34" charset="0"/>
                  <a:buChar char="•"/>
                </a:pPr>
                <a:r>
                  <a:rPr lang="en-US" sz="1600" b="1" dirty="0" err="1">
                    <a:solidFill>
                      <a:srgbClr val="001D35"/>
                    </a:solidFill>
                    <a:latin typeface="Google Sans"/>
                  </a:rPr>
                  <a:t>rTMS</a:t>
                </a:r>
                <a:r>
                  <a:rPr lang="en-US" sz="1600" b="1" dirty="0">
                    <a:solidFill>
                      <a:srgbClr val="001D35"/>
                    </a:solidFill>
                    <a:latin typeface="Google Sans"/>
                  </a:rPr>
                  <a:t>:</a:t>
                </a:r>
                <a:r>
                  <a:rPr lang="en-US" sz="1600" dirty="0">
                    <a:solidFill>
                      <a:srgbClr val="001D35"/>
                    </a:solidFill>
                    <a:latin typeface="Google Sans"/>
                  </a:rPr>
                  <a:t> </a:t>
                </a:r>
                <a:r>
                  <a:rPr lang="en-US" sz="1400" dirty="0">
                    <a:solidFill>
                      <a:srgbClr val="001D35"/>
                    </a:solidFill>
                    <a:latin typeface="Google Sans"/>
                  </a:rPr>
                  <a:t>Repetitive TMS (</a:t>
                </a:r>
                <a:r>
                  <a:rPr lang="en-US" sz="1400" dirty="0" err="1">
                    <a:solidFill>
                      <a:srgbClr val="001D35"/>
                    </a:solidFill>
                    <a:latin typeface="Google Sans"/>
                  </a:rPr>
                  <a:t>rTMS</a:t>
                </a:r>
                <a:r>
                  <a:rPr lang="en-US" sz="1400" dirty="0">
                    <a:solidFill>
                      <a:srgbClr val="001D35"/>
                    </a:solidFill>
                    <a:latin typeface="Google Sans"/>
                  </a:rPr>
                  <a:t>) involves repeated magnetic pulses and is investigated for treating neurological conditions like Parkinson's disease and stroke rehab.</a:t>
                </a:r>
                <a:r>
                  <a:rPr lang="en-US" sz="1600" dirty="0">
                    <a:solidFill>
                      <a:srgbClr val="001D35"/>
                    </a:solidFill>
                    <a:latin typeface="Google Sans"/>
                  </a:rPr>
                  <a:t> </a:t>
                </a:r>
              </a:p>
              <a:p>
                <a:pPr>
                  <a:buFont typeface="Arial" panose="020B0604020202020204" pitchFamily="34" charset="0"/>
                  <a:buChar char="•"/>
                </a:pPr>
                <a:r>
                  <a:rPr lang="en-US" sz="1600" b="1" i="1" dirty="0">
                    <a:solidFill>
                      <a:srgbClr val="C00000"/>
                    </a:solidFill>
                    <a:latin typeface="Google Sans"/>
                  </a:rPr>
                  <a:t>Other Applications</a:t>
                </a:r>
                <a:r>
                  <a:rPr lang="en-US" sz="1600" b="1" dirty="0">
                    <a:solidFill>
                      <a:srgbClr val="001D35"/>
                    </a:solidFill>
                    <a:latin typeface="Google Sans"/>
                  </a:rPr>
                  <a:t>:</a:t>
                </a:r>
                <a:endParaRPr lang="en-US" sz="1600" dirty="0">
                  <a:solidFill>
                    <a:srgbClr val="001D35"/>
                  </a:solidFill>
                  <a:latin typeface="Google Sans"/>
                </a:endParaRPr>
              </a:p>
              <a:p>
                <a:pPr marL="182880" fontAlgn="ctr">
                  <a:buFont typeface="Arial" panose="020B0604020202020204" pitchFamily="34" charset="0"/>
                  <a:buChar char="•"/>
                </a:pPr>
                <a:r>
                  <a:rPr lang="en-US" sz="1600" b="1" dirty="0">
                    <a:solidFill>
                      <a:srgbClr val="001D35"/>
                    </a:solidFill>
                    <a:latin typeface="Google Sans"/>
                  </a:rPr>
                  <a:t>Magnetic Nanoparticles (MNPs):</a:t>
                </a:r>
                <a:r>
                  <a:rPr lang="en-US" sz="1600" dirty="0">
                    <a:solidFill>
                      <a:srgbClr val="001D35"/>
                    </a:solidFill>
                    <a:latin typeface="Google Sans"/>
                  </a:rPr>
                  <a:t> </a:t>
                </a:r>
                <a:r>
                  <a:rPr lang="en-US" sz="1400" dirty="0">
                    <a:solidFill>
                      <a:srgbClr val="001D35"/>
                    </a:solidFill>
                    <a:latin typeface="Google Sans"/>
                  </a:rPr>
                  <a:t>MNPs are used in cancer </a:t>
                </a:r>
                <a:r>
                  <a:rPr lang="en-US" sz="1400" dirty="0" err="1">
                    <a:solidFill>
                      <a:srgbClr val="001D35"/>
                    </a:solidFill>
                    <a:latin typeface="Google Sans"/>
                  </a:rPr>
                  <a:t>theranostics</a:t>
                </a:r>
                <a:r>
                  <a:rPr lang="en-US" sz="1400" dirty="0">
                    <a:solidFill>
                      <a:srgbClr val="001D35"/>
                    </a:solidFill>
                    <a:latin typeface="Google Sans"/>
                  </a:rPr>
                  <a:t>, hyperthermia treatment, drug delivery, and biosensing</a:t>
                </a:r>
                <a:r>
                  <a:rPr lang="en-US" sz="1600" dirty="0">
                    <a:solidFill>
                      <a:srgbClr val="001D35"/>
                    </a:solidFill>
                    <a:latin typeface="Google Sans"/>
                  </a:rPr>
                  <a:t>. </a:t>
                </a:r>
              </a:p>
              <a:p>
                <a:pPr marL="182880" fontAlgn="ctr">
                  <a:buFont typeface="Arial" panose="020B0604020202020204" pitchFamily="34" charset="0"/>
                  <a:buChar char="•"/>
                </a:pPr>
                <a:r>
                  <a:rPr lang="en-US" sz="1600" b="1" dirty="0">
                    <a:solidFill>
                      <a:srgbClr val="001D35"/>
                    </a:solidFill>
                    <a:latin typeface="Google Sans"/>
                  </a:rPr>
                  <a:t>MRI Scanners:</a:t>
                </a:r>
                <a:r>
                  <a:rPr lang="en-US" sz="1600" dirty="0">
                    <a:solidFill>
                      <a:srgbClr val="001D35"/>
                    </a:solidFill>
                    <a:latin typeface="Google Sans"/>
                  </a:rPr>
                  <a:t> </a:t>
                </a:r>
                <a:r>
                  <a:rPr lang="en-US" sz="1400" dirty="0">
                    <a:solidFill>
                      <a:srgbClr val="001D35"/>
                    </a:solidFill>
                    <a:latin typeface="Google Sans"/>
                  </a:rPr>
                  <a:t>MRI scanners use strong magnetic fields to create detailed images of the body</a:t>
                </a:r>
                <a:r>
                  <a:rPr lang="en-US" sz="1600" dirty="0">
                    <a:solidFill>
                      <a:srgbClr val="001D35"/>
                    </a:solidFill>
                    <a:latin typeface="Google Sans"/>
                  </a:rPr>
                  <a:t>. </a:t>
                </a:r>
              </a:p>
              <a:p>
                <a:pPr marL="182880">
                  <a:buFont typeface="Arial" panose="020B0604020202020204" pitchFamily="34" charset="0"/>
                  <a:buChar char="•"/>
                </a:pPr>
                <a:r>
                  <a:rPr lang="en-US" sz="1600" b="1" dirty="0">
                    <a:solidFill>
                      <a:srgbClr val="001D35"/>
                    </a:solidFill>
                    <a:latin typeface="Google Sans"/>
                  </a:rPr>
                  <a:t>Orthopedics and Maxillofacial Applications:</a:t>
                </a:r>
                <a:r>
                  <a:rPr lang="en-US" sz="1600" dirty="0">
                    <a:solidFill>
                      <a:srgbClr val="001D35"/>
                    </a:solidFill>
                    <a:latin typeface="Google Sans"/>
                  </a:rPr>
                  <a:t> </a:t>
                </a:r>
                <a:r>
                  <a:rPr lang="en-US" sz="1400" dirty="0">
                    <a:solidFill>
                      <a:srgbClr val="001D35"/>
                    </a:solidFill>
                    <a:latin typeface="Google Sans"/>
                  </a:rPr>
                  <a:t>Magnets are used in orthopedics for fracture healing and in maxillofacial applications. </a:t>
                </a:r>
                <a:endParaRPr lang="en-US" sz="1400" b="0" i="0" dirty="0">
                  <a:solidFill>
                    <a:srgbClr val="001D35"/>
                  </a:solidFill>
                  <a:effectLst/>
                  <a:latin typeface="Google Sans"/>
                </a:endParaRPr>
              </a:p>
            </p:txBody>
          </p:sp>
          <p:sp>
            <p:nvSpPr>
              <p:cNvPr id="10" name="TextBox 9">
                <a:extLst>
                  <a:ext uri="{FF2B5EF4-FFF2-40B4-BE49-F238E27FC236}">
                    <a16:creationId xmlns:a16="http://schemas.microsoft.com/office/drawing/2014/main" id="{22864C64-6CFF-4C3F-99F7-8166DACC6C15}"/>
                  </a:ext>
                </a:extLst>
              </p:cNvPr>
              <p:cNvSpPr txBox="1"/>
              <p:nvPr/>
            </p:nvSpPr>
            <p:spPr>
              <a:xfrm>
                <a:off x="3209925" y="3396674"/>
                <a:ext cx="7216591" cy="369332"/>
              </a:xfrm>
              <a:prstGeom prst="rect">
                <a:avLst/>
              </a:prstGeom>
              <a:noFill/>
            </p:spPr>
            <p:txBody>
              <a:bodyPr wrap="none" rtlCol="0">
                <a:spAutoFit/>
              </a:bodyPr>
              <a:lstStyle/>
              <a:p>
                <a:r>
                  <a:rPr lang="en-US" b="1" dirty="0"/>
                  <a:t>Some uses of magnetic fields currently being explored and investigated</a:t>
                </a:r>
              </a:p>
            </p:txBody>
          </p:sp>
        </p:grpSp>
      </p:grpSp>
      <p:sp>
        <p:nvSpPr>
          <p:cNvPr id="14" name="TextBox 13">
            <a:extLst>
              <a:ext uri="{FF2B5EF4-FFF2-40B4-BE49-F238E27FC236}">
                <a16:creationId xmlns:a16="http://schemas.microsoft.com/office/drawing/2014/main" id="{77C350E5-AD7E-41AD-A133-F13C19A4AC11}"/>
              </a:ext>
            </a:extLst>
          </p:cNvPr>
          <p:cNvSpPr txBox="1"/>
          <p:nvPr/>
        </p:nvSpPr>
        <p:spPr>
          <a:xfrm>
            <a:off x="2610772" y="2650945"/>
            <a:ext cx="8430385" cy="646331"/>
          </a:xfrm>
          <a:prstGeom prst="rect">
            <a:avLst/>
          </a:prstGeom>
          <a:noFill/>
        </p:spPr>
        <p:txBody>
          <a:bodyPr wrap="none" rtlCol="0">
            <a:spAutoFit/>
          </a:bodyPr>
          <a:lstStyle/>
          <a:p>
            <a:r>
              <a:rPr lang="en-US" sz="3600" dirty="0"/>
              <a:t>Do you think magnets have healing powers?</a:t>
            </a:r>
          </a:p>
        </p:txBody>
      </p:sp>
    </p:spTree>
    <p:extLst>
      <p:ext uri="{BB962C8B-B14F-4D97-AF65-F5344CB8AC3E}">
        <p14:creationId xmlns:p14="http://schemas.microsoft.com/office/powerpoint/2010/main" val="38596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s://encrypted-tbn1.gstatic.com/images?q=tbn:ANd9GcSx-0S18F0KoieYbw2Rn-3UyA9sdS5OzVRrW8inNJYg97us3qq_qA"/>
          <p:cNvPicPr>
            <a:picLocks noChangeAspect="1" noChangeArrowheads="1"/>
          </p:cNvPicPr>
          <p:nvPr/>
        </p:nvPicPr>
        <p:blipFill>
          <a:blip r:embed="rId3" cstate="print"/>
          <a:srcRect/>
          <a:stretch>
            <a:fillRect/>
          </a:stretch>
        </p:blipFill>
        <p:spPr bwMode="auto">
          <a:xfrm>
            <a:off x="8161123" y="3810456"/>
            <a:ext cx="3048000" cy="2955326"/>
          </a:xfrm>
          <a:prstGeom prst="rect">
            <a:avLst/>
          </a:prstGeom>
          <a:noFill/>
        </p:spPr>
      </p:pic>
      <p:sp>
        <p:nvSpPr>
          <p:cNvPr id="26" name="TextBox 25"/>
          <p:cNvSpPr txBox="1"/>
          <p:nvPr/>
        </p:nvSpPr>
        <p:spPr>
          <a:xfrm>
            <a:off x="336688" y="-7379"/>
            <a:ext cx="4552950" cy="738664"/>
          </a:xfrm>
          <a:prstGeom prst="rect">
            <a:avLst/>
          </a:prstGeom>
          <a:noFill/>
        </p:spPr>
        <p:txBody>
          <a:bodyPr wrap="square" rtlCol="0">
            <a:spAutoFit/>
          </a:bodyPr>
          <a:lstStyle/>
          <a:p>
            <a:r>
              <a:rPr lang="en-US" sz="1400" dirty="0">
                <a:solidFill>
                  <a:prstClr val="black"/>
                </a:solidFill>
              </a:rPr>
              <a:t>Wrap your fingers of your right hand in the direction of the current, your thumb points in the direction of the magnetic field inside the loops</a:t>
            </a:r>
          </a:p>
        </p:txBody>
      </p:sp>
      <p:sp>
        <p:nvSpPr>
          <p:cNvPr id="28" name="TextBox 27"/>
          <p:cNvSpPr txBox="1"/>
          <p:nvPr/>
        </p:nvSpPr>
        <p:spPr>
          <a:xfrm>
            <a:off x="7148452" y="-12775"/>
            <a:ext cx="4552950" cy="738664"/>
          </a:xfrm>
          <a:prstGeom prst="rect">
            <a:avLst/>
          </a:prstGeom>
          <a:noFill/>
        </p:spPr>
        <p:txBody>
          <a:bodyPr wrap="square" rtlCol="0">
            <a:spAutoFit/>
          </a:bodyPr>
          <a:lstStyle/>
          <a:p>
            <a:r>
              <a:rPr lang="en-US" sz="1400" dirty="0">
                <a:solidFill>
                  <a:prstClr val="black"/>
                </a:solidFill>
              </a:rPr>
              <a:t>Point your thumb of your right hand  in the direction of the current. Your fingers of your right hand wrap in the direction of the circular magnetic field around the wire.</a:t>
            </a:r>
          </a:p>
        </p:txBody>
      </p:sp>
      <p:grpSp>
        <p:nvGrpSpPr>
          <p:cNvPr id="52" name="Group 51"/>
          <p:cNvGrpSpPr/>
          <p:nvPr/>
        </p:nvGrpSpPr>
        <p:grpSpPr>
          <a:xfrm>
            <a:off x="591988" y="669833"/>
            <a:ext cx="3626370" cy="1826494"/>
            <a:chOff x="255301" y="781987"/>
            <a:chExt cx="3626370" cy="1826494"/>
          </a:xfrm>
        </p:grpSpPr>
        <p:grpSp>
          <p:nvGrpSpPr>
            <p:cNvPr id="25" name="Group 24"/>
            <p:cNvGrpSpPr/>
            <p:nvPr/>
          </p:nvGrpSpPr>
          <p:grpSpPr>
            <a:xfrm>
              <a:off x="255301" y="781987"/>
              <a:ext cx="3626370" cy="1424066"/>
              <a:chOff x="645826" y="629587"/>
              <a:chExt cx="3626370" cy="1424066"/>
            </a:xfrm>
          </p:grpSpPr>
          <p:grpSp>
            <p:nvGrpSpPr>
              <p:cNvPr id="14" name="Group 13"/>
              <p:cNvGrpSpPr/>
              <p:nvPr/>
            </p:nvGrpSpPr>
            <p:grpSpPr>
              <a:xfrm>
                <a:off x="645826" y="629587"/>
                <a:ext cx="3626370" cy="1424066"/>
                <a:chOff x="990600" y="914400"/>
                <a:chExt cx="4876800" cy="2211092"/>
              </a:xfrm>
            </p:grpSpPr>
            <p:pic>
              <p:nvPicPr>
                <p:cNvPr id="11266" name="Picture 2" descr="http://www.aplusphysics.com/courses/honors/magnets/images/2ndRHR.png"/>
                <p:cNvPicPr>
                  <a:picLocks noChangeAspect="1" noChangeArrowheads="1"/>
                </p:cNvPicPr>
                <p:nvPr/>
              </p:nvPicPr>
              <p:blipFill>
                <a:blip r:embed="rId4" cstate="print"/>
                <a:srcRect/>
                <a:stretch>
                  <a:fillRect/>
                </a:stretch>
              </p:blipFill>
              <p:spPr bwMode="auto">
                <a:xfrm>
                  <a:off x="990600" y="914400"/>
                  <a:ext cx="4876800" cy="2211092"/>
                </a:xfrm>
                <a:prstGeom prst="rect">
                  <a:avLst/>
                </a:prstGeom>
                <a:noFill/>
              </p:spPr>
            </p:pic>
            <p:cxnSp>
              <p:nvCxnSpPr>
                <p:cNvPr id="7" name="Straight Connector 6"/>
                <p:cNvCxnSpPr/>
                <p:nvPr/>
              </p:nvCxnSpPr>
              <p:spPr>
                <a:xfrm>
                  <a:off x="3526629" y="1652590"/>
                  <a:ext cx="2384" cy="761998"/>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52860" y="1688308"/>
                  <a:ext cx="0" cy="65246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07641" y="1669260"/>
                  <a:ext cx="0" cy="65246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69566" y="1662116"/>
                  <a:ext cx="0" cy="65246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90935" y="1757354"/>
                  <a:ext cx="0" cy="65246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1104901" y="1316832"/>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09826" y="1328738"/>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45406" y="1316832"/>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57400" y="1328738"/>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00213" y="1328738"/>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74157" y="1321594"/>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33726" y="1312069"/>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64707" y="1309688"/>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47675" y="1962150"/>
              <a:ext cx="413896" cy="646331"/>
            </a:xfrm>
            <a:prstGeom prst="rect">
              <a:avLst/>
            </a:prstGeom>
            <a:noFill/>
          </p:spPr>
          <p:txBody>
            <a:bodyPr wrap="none" rtlCol="0">
              <a:spAutoFit/>
            </a:bodyPr>
            <a:lstStyle/>
            <a:p>
              <a:r>
                <a:rPr lang="en-US" sz="3600" dirty="0">
                  <a:solidFill>
                    <a:srgbClr val="C00000"/>
                  </a:solidFill>
                </a:rPr>
                <a:t>+</a:t>
              </a:r>
            </a:p>
          </p:txBody>
        </p:sp>
        <p:sp>
          <p:nvSpPr>
            <p:cNvPr id="32" name="TextBox 31"/>
            <p:cNvSpPr txBox="1"/>
            <p:nvPr/>
          </p:nvSpPr>
          <p:spPr>
            <a:xfrm>
              <a:off x="2943225" y="1962150"/>
              <a:ext cx="325730" cy="646331"/>
            </a:xfrm>
            <a:prstGeom prst="rect">
              <a:avLst/>
            </a:prstGeom>
            <a:noFill/>
          </p:spPr>
          <p:txBody>
            <a:bodyPr wrap="none" rtlCol="0">
              <a:spAutoFit/>
            </a:bodyPr>
            <a:lstStyle/>
            <a:p>
              <a:r>
                <a:rPr lang="en-US" sz="3600" dirty="0">
                  <a:solidFill>
                    <a:prstClr val="black"/>
                  </a:solidFill>
                </a:rPr>
                <a:t>-</a:t>
              </a:r>
            </a:p>
          </p:txBody>
        </p:sp>
      </p:grpSp>
      <p:grpSp>
        <p:nvGrpSpPr>
          <p:cNvPr id="35" name="Group 34"/>
          <p:cNvGrpSpPr/>
          <p:nvPr/>
        </p:nvGrpSpPr>
        <p:grpSpPr>
          <a:xfrm>
            <a:off x="7885244" y="349178"/>
            <a:ext cx="3038283" cy="2764851"/>
            <a:chOff x="4120045" y="727311"/>
            <a:chExt cx="4293704" cy="4027485"/>
          </a:xfrm>
        </p:grpSpPr>
        <p:pic>
          <p:nvPicPr>
            <p:cNvPr id="11268" name="Picture 4" descr="http://www.explorelearning.com/ELContent/gizmos/ELScience_Deliverable/ExplorationGuides/images/EL_MSPS_Magnetism2.gif"/>
            <p:cNvPicPr>
              <a:picLocks noChangeAspect="1" noChangeArrowheads="1"/>
            </p:cNvPicPr>
            <p:nvPr/>
          </p:nvPicPr>
          <p:blipFill>
            <a:blip r:embed="rId5" cstate="print"/>
            <a:srcRect/>
            <a:stretch>
              <a:fillRect/>
            </a:stretch>
          </p:blipFill>
          <p:spPr bwMode="auto">
            <a:xfrm>
              <a:off x="5641974" y="1323974"/>
              <a:ext cx="2771775" cy="2771775"/>
            </a:xfrm>
            <a:prstGeom prst="rect">
              <a:avLst/>
            </a:prstGeom>
            <a:noFill/>
          </p:spPr>
        </p:pic>
        <p:sp>
          <p:nvSpPr>
            <p:cNvPr id="29" name="TextBox 28"/>
            <p:cNvSpPr txBox="1"/>
            <p:nvPr/>
          </p:nvSpPr>
          <p:spPr>
            <a:xfrm>
              <a:off x="4120045" y="2750135"/>
              <a:ext cx="1839364" cy="672495"/>
            </a:xfrm>
            <a:prstGeom prst="rect">
              <a:avLst/>
            </a:prstGeom>
            <a:noFill/>
          </p:spPr>
          <p:txBody>
            <a:bodyPr wrap="square" rtlCol="0">
              <a:spAutoFit/>
            </a:bodyPr>
            <a:lstStyle/>
            <a:p>
              <a:pPr algn="ctr"/>
              <a:r>
                <a:rPr lang="en-US" sz="1200" dirty="0">
                  <a:solidFill>
                    <a:prstClr val="black"/>
                  </a:solidFill>
                </a:rPr>
                <a:t>weaker B field farther from wire</a:t>
              </a:r>
            </a:p>
          </p:txBody>
        </p:sp>
        <p:sp>
          <p:nvSpPr>
            <p:cNvPr id="30" name="TextBox 29"/>
            <p:cNvSpPr txBox="1"/>
            <p:nvPr/>
          </p:nvSpPr>
          <p:spPr>
            <a:xfrm>
              <a:off x="5991690" y="2683843"/>
              <a:ext cx="1050588" cy="672495"/>
            </a:xfrm>
            <a:prstGeom prst="rect">
              <a:avLst/>
            </a:prstGeom>
            <a:noFill/>
          </p:spPr>
          <p:txBody>
            <a:bodyPr wrap="none" rtlCol="0">
              <a:spAutoFit/>
            </a:bodyPr>
            <a:lstStyle/>
            <a:p>
              <a:pPr algn="ctr"/>
              <a:r>
                <a:rPr lang="en-US" sz="1200" dirty="0">
                  <a:solidFill>
                    <a:prstClr val="black"/>
                  </a:solidFill>
                </a:rPr>
                <a:t>stronger </a:t>
              </a:r>
            </a:p>
            <a:p>
              <a:pPr algn="ctr"/>
              <a:r>
                <a:rPr lang="en-US" sz="1200" dirty="0">
                  <a:solidFill>
                    <a:prstClr val="black"/>
                  </a:solidFill>
                </a:rPr>
                <a:t>B field</a:t>
              </a:r>
            </a:p>
          </p:txBody>
        </p:sp>
        <p:sp>
          <p:nvSpPr>
            <p:cNvPr id="33" name="TextBox 32"/>
            <p:cNvSpPr txBox="1"/>
            <p:nvPr/>
          </p:nvSpPr>
          <p:spPr>
            <a:xfrm>
              <a:off x="6777236" y="3813303"/>
              <a:ext cx="584918" cy="941493"/>
            </a:xfrm>
            <a:prstGeom prst="rect">
              <a:avLst/>
            </a:prstGeom>
            <a:noFill/>
          </p:spPr>
          <p:txBody>
            <a:bodyPr wrap="none" rtlCol="0">
              <a:spAutoFit/>
            </a:bodyPr>
            <a:lstStyle/>
            <a:p>
              <a:r>
                <a:rPr lang="en-US" sz="3600" dirty="0">
                  <a:solidFill>
                    <a:srgbClr val="C00000"/>
                  </a:solidFill>
                </a:rPr>
                <a:t>+</a:t>
              </a:r>
            </a:p>
          </p:txBody>
        </p:sp>
        <p:sp>
          <p:nvSpPr>
            <p:cNvPr id="34" name="TextBox 33"/>
            <p:cNvSpPr txBox="1"/>
            <p:nvPr/>
          </p:nvSpPr>
          <p:spPr>
            <a:xfrm>
              <a:off x="6819273" y="727311"/>
              <a:ext cx="460322" cy="941493"/>
            </a:xfrm>
            <a:prstGeom prst="rect">
              <a:avLst/>
            </a:prstGeom>
            <a:noFill/>
          </p:spPr>
          <p:txBody>
            <a:bodyPr wrap="none" rtlCol="0">
              <a:spAutoFit/>
            </a:bodyPr>
            <a:lstStyle/>
            <a:p>
              <a:r>
                <a:rPr lang="en-US" sz="3600" dirty="0">
                  <a:solidFill>
                    <a:prstClr val="black"/>
                  </a:solidFill>
                </a:rPr>
                <a:t>-</a:t>
              </a:r>
            </a:p>
          </p:txBody>
        </p:sp>
      </p:grpSp>
      <p:grpSp>
        <p:nvGrpSpPr>
          <p:cNvPr id="36" name="Group 35"/>
          <p:cNvGrpSpPr/>
          <p:nvPr/>
        </p:nvGrpSpPr>
        <p:grpSpPr>
          <a:xfrm>
            <a:off x="552391" y="4084010"/>
            <a:ext cx="3990975" cy="2628900"/>
            <a:chOff x="4191000" y="379730"/>
            <a:chExt cx="4876800" cy="3994150"/>
          </a:xfrm>
        </p:grpSpPr>
        <p:pic>
          <p:nvPicPr>
            <p:cNvPr id="37" name="Picture 36" descr="RHRhandWithVectorArrows.jpg"/>
            <p:cNvPicPr>
              <a:picLocks noChangeAspect="1"/>
            </p:cNvPicPr>
            <p:nvPr/>
          </p:nvPicPr>
          <p:blipFill>
            <a:blip r:embed="rId6" cstate="print"/>
            <a:stretch>
              <a:fillRect/>
            </a:stretch>
          </p:blipFill>
          <p:spPr>
            <a:xfrm>
              <a:off x="4191000" y="716280"/>
              <a:ext cx="4876800" cy="3657600"/>
            </a:xfrm>
            <a:prstGeom prst="rect">
              <a:avLst/>
            </a:prstGeom>
          </p:spPr>
        </p:pic>
        <p:sp>
          <p:nvSpPr>
            <p:cNvPr id="38" name="TextBox 37"/>
            <p:cNvSpPr txBox="1"/>
            <p:nvPr/>
          </p:nvSpPr>
          <p:spPr>
            <a:xfrm>
              <a:off x="4811685" y="2106931"/>
              <a:ext cx="910244" cy="701419"/>
            </a:xfrm>
            <a:prstGeom prst="rect">
              <a:avLst/>
            </a:prstGeom>
            <a:noFill/>
          </p:spPr>
          <p:txBody>
            <a:bodyPr wrap="square" rtlCol="0">
              <a:spAutoFit/>
            </a:bodyPr>
            <a:lstStyle/>
            <a:p>
              <a:r>
                <a:rPr lang="en-US" sz="2400" dirty="0" err="1">
                  <a:solidFill>
                    <a:srgbClr val="C00000"/>
                  </a:solidFill>
                </a:rPr>
                <a:t>q</a:t>
              </a:r>
              <a:r>
                <a:rPr lang="en-US" sz="2400" baseline="-25000" dirty="0" err="1">
                  <a:solidFill>
                    <a:srgbClr val="C00000"/>
                  </a:solidFill>
                </a:rPr>
                <a:t>+</a:t>
              </a:r>
              <a:r>
                <a:rPr lang="en-US" sz="2400" dirty="0" err="1">
                  <a:solidFill>
                    <a:prstClr val="black"/>
                  </a:solidFill>
                </a:rPr>
                <a:t>v</a:t>
              </a:r>
              <a:endParaRPr lang="en-US" sz="2400" dirty="0">
                <a:solidFill>
                  <a:prstClr val="black"/>
                </a:solidFill>
              </a:endParaRPr>
            </a:p>
          </p:txBody>
        </p:sp>
        <p:sp>
          <p:nvSpPr>
            <p:cNvPr id="39" name="TextBox 38"/>
            <p:cNvSpPr txBox="1"/>
            <p:nvPr/>
          </p:nvSpPr>
          <p:spPr>
            <a:xfrm>
              <a:off x="5181600" y="3459480"/>
              <a:ext cx="1262016" cy="701419"/>
            </a:xfrm>
            <a:prstGeom prst="rect">
              <a:avLst/>
            </a:prstGeom>
            <a:noFill/>
          </p:spPr>
          <p:txBody>
            <a:bodyPr wrap="none" rtlCol="0">
              <a:spAutoFit/>
            </a:bodyPr>
            <a:lstStyle/>
            <a:p>
              <a:r>
                <a:rPr lang="en-US" sz="2400" dirty="0" err="1">
                  <a:solidFill>
                    <a:prstClr val="black"/>
                  </a:solidFill>
                </a:rPr>
                <a:t>B</a:t>
              </a:r>
              <a:r>
                <a:rPr lang="en-US" sz="2400" baseline="-32000" dirty="0" err="1">
                  <a:solidFill>
                    <a:prstClr val="black"/>
                  </a:solidFill>
                </a:rPr>
                <a:t>external</a:t>
              </a:r>
              <a:endParaRPr lang="en-US" sz="2400" baseline="-32000" dirty="0">
                <a:solidFill>
                  <a:prstClr val="black"/>
                </a:solidFill>
              </a:endParaRPr>
            </a:p>
          </p:txBody>
        </p:sp>
        <p:sp>
          <p:nvSpPr>
            <p:cNvPr id="40" name="TextBox 39"/>
            <p:cNvSpPr txBox="1"/>
            <p:nvPr/>
          </p:nvSpPr>
          <p:spPr>
            <a:xfrm>
              <a:off x="6529064" y="379730"/>
              <a:ext cx="398028" cy="701419"/>
            </a:xfrm>
            <a:prstGeom prst="rect">
              <a:avLst/>
            </a:prstGeom>
            <a:noFill/>
          </p:spPr>
          <p:txBody>
            <a:bodyPr wrap="none" rtlCol="0">
              <a:spAutoFit/>
            </a:bodyPr>
            <a:lstStyle/>
            <a:p>
              <a:r>
                <a:rPr lang="en-US" sz="2400" dirty="0">
                  <a:solidFill>
                    <a:prstClr val="black"/>
                  </a:solidFill>
                </a:rPr>
                <a:t>F</a:t>
              </a:r>
            </a:p>
          </p:txBody>
        </p:sp>
      </p:grpSp>
      <p:sp>
        <p:nvSpPr>
          <p:cNvPr id="41" name="TextBox 40"/>
          <p:cNvSpPr txBox="1"/>
          <p:nvPr/>
        </p:nvSpPr>
        <p:spPr>
          <a:xfrm>
            <a:off x="228601" y="3182333"/>
            <a:ext cx="11801474" cy="738664"/>
          </a:xfrm>
          <a:prstGeom prst="rect">
            <a:avLst/>
          </a:prstGeom>
          <a:noFill/>
        </p:spPr>
        <p:txBody>
          <a:bodyPr wrap="square" rtlCol="0">
            <a:spAutoFit/>
          </a:bodyPr>
          <a:lstStyle/>
          <a:p>
            <a:r>
              <a:rPr lang="en-US" sz="1400" dirty="0">
                <a:solidFill>
                  <a:prstClr val="black"/>
                </a:solidFill>
              </a:rPr>
              <a:t>A </a:t>
            </a:r>
            <a:r>
              <a:rPr lang="en-US" sz="1400" b="1" dirty="0">
                <a:solidFill>
                  <a:srgbClr val="C00000"/>
                </a:solidFill>
              </a:rPr>
              <a:t>POSITIVE</a:t>
            </a:r>
            <a:r>
              <a:rPr lang="en-US" sz="1400" dirty="0">
                <a:solidFill>
                  <a:prstClr val="black"/>
                </a:solidFill>
              </a:rPr>
              <a:t> charge, </a:t>
            </a:r>
            <a:r>
              <a:rPr lang="en-US" sz="1400" b="1" dirty="0">
                <a:solidFill>
                  <a:srgbClr val="C00000"/>
                </a:solidFill>
              </a:rPr>
              <a:t>q</a:t>
            </a:r>
            <a:r>
              <a:rPr lang="en-US" sz="1400" b="1" baseline="-25000" dirty="0">
                <a:solidFill>
                  <a:srgbClr val="C00000"/>
                </a:solidFill>
              </a:rPr>
              <a:t>+</a:t>
            </a:r>
            <a:r>
              <a:rPr lang="en-US" sz="1400" dirty="0">
                <a:solidFill>
                  <a:prstClr val="black"/>
                </a:solidFill>
              </a:rPr>
              <a:t>, moving with velocity, v, in an </a:t>
            </a:r>
            <a:r>
              <a:rPr lang="en-US" sz="1400" b="1" u="sng" dirty="0">
                <a:solidFill>
                  <a:prstClr val="black"/>
                </a:solidFill>
              </a:rPr>
              <a:t>external</a:t>
            </a:r>
            <a:r>
              <a:rPr lang="en-US" sz="1400" dirty="0">
                <a:solidFill>
                  <a:prstClr val="black"/>
                </a:solidFill>
              </a:rPr>
              <a:t> magnetic field, </a:t>
            </a:r>
            <a:r>
              <a:rPr lang="en-US" sz="1400" dirty="0" err="1">
                <a:solidFill>
                  <a:prstClr val="black"/>
                </a:solidFill>
              </a:rPr>
              <a:t>B</a:t>
            </a:r>
            <a:r>
              <a:rPr lang="en-US" sz="1400" baseline="-25000" dirty="0" err="1">
                <a:solidFill>
                  <a:prstClr val="black"/>
                </a:solidFill>
              </a:rPr>
              <a:t>external</a:t>
            </a:r>
            <a:r>
              <a:rPr lang="en-US" sz="1400" dirty="0">
                <a:solidFill>
                  <a:prstClr val="black"/>
                </a:solidFill>
              </a:rPr>
              <a:t>, will feel a force, F, perpendicular to both the direction of the velocity and magnetic field. Point your index finger in the direction of the </a:t>
            </a:r>
            <a:r>
              <a:rPr lang="en-US" sz="1400" b="1" dirty="0">
                <a:solidFill>
                  <a:srgbClr val="C00000"/>
                </a:solidFill>
              </a:rPr>
              <a:t>POSITIVE</a:t>
            </a:r>
            <a:r>
              <a:rPr lang="en-US" sz="1400" dirty="0">
                <a:solidFill>
                  <a:prstClr val="black"/>
                </a:solidFill>
              </a:rPr>
              <a:t> charge’s velocity, middle finger in the direction of the </a:t>
            </a:r>
            <a:r>
              <a:rPr lang="en-US" sz="1400" b="1" u="sng" dirty="0">
                <a:solidFill>
                  <a:prstClr val="black"/>
                </a:solidFill>
              </a:rPr>
              <a:t>external </a:t>
            </a:r>
            <a:r>
              <a:rPr lang="en-US" sz="1400" dirty="0">
                <a:solidFill>
                  <a:prstClr val="black"/>
                </a:solidFill>
              </a:rPr>
              <a:t>magnetic field. Your thumb will point in the direction of the force the </a:t>
            </a:r>
            <a:r>
              <a:rPr lang="en-US" sz="1400" b="1" dirty="0">
                <a:solidFill>
                  <a:srgbClr val="C00000"/>
                </a:solidFill>
              </a:rPr>
              <a:t>POSITIVE</a:t>
            </a:r>
            <a:r>
              <a:rPr lang="en-US" sz="1400" dirty="0">
                <a:solidFill>
                  <a:prstClr val="black"/>
                </a:solidFill>
              </a:rPr>
              <a:t> charge feels. You can replace </a:t>
            </a:r>
            <a:r>
              <a:rPr lang="en-US" sz="1400" dirty="0" err="1">
                <a:solidFill>
                  <a:srgbClr val="C00000"/>
                </a:solidFill>
              </a:rPr>
              <a:t>q</a:t>
            </a:r>
            <a:r>
              <a:rPr lang="en-US" sz="1400" baseline="-25000" dirty="0" err="1">
                <a:solidFill>
                  <a:srgbClr val="C00000"/>
                </a:solidFill>
              </a:rPr>
              <a:t>+</a:t>
            </a:r>
            <a:r>
              <a:rPr lang="en-US" sz="1400" dirty="0" err="1">
                <a:solidFill>
                  <a:prstClr val="black"/>
                </a:solidFill>
              </a:rPr>
              <a:t>v</a:t>
            </a:r>
            <a:r>
              <a:rPr lang="en-US" sz="1400" dirty="0">
                <a:solidFill>
                  <a:prstClr val="black"/>
                </a:solidFill>
              </a:rPr>
              <a:t> with a current in a wire, </a:t>
            </a:r>
            <a:r>
              <a:rPr lang="en-US" sz="1400" dirty="0">
                <a:solidFill>
                  <a:prstClr val="black"/>
                </a:solidFill>
                <a:latin typeface="Times New Roman" pitchFamily="18" charset="0"/>
                <a:cs typeface="Times New Roman" pitchFamily="18" charset="0"/>
              </a:rPr>
              <a:t>I</a:t>
            </a:r>
            <a:r>
              <a:rPr lang="en-US" sz="1400" dirty="0">
                <a:solidFill>
                  <a:prstClr val="black"/>
                </a:solidFill>
              </a:rPr>
              <a:t>, times the length of wire, L, that’s in the B field. </a:t>
            </a:r>
          </a:p>
        </p:txBody>
      </p:sp>
      <p:sp>
        <p:nvSpPr>
          <p:cNvPr id="43" name="TextBox 42"/>
          <p:cNvSpPr txBox="1"/>
          <p:nvPr/>
        </p:nvSpPr>
        <p:spPr>
          <a:xfrm>
            <a:off x="4441852" y="4641788"/>
            <a:ext cx="3160600" cy="1292662"/>
          </a:xfrm>
          <a:prstGeom prst="rect">
            <a:avLst/>
          </a:prstGeom>
          <a:noFill/>
        </p:spPr>
        <p:txBody>
          <a:bodyPr wrap="square" rtlCol="0">
            <a:spAutoFit/>
          </a:bodyPr>
          <a:lstStyle/>
          <a:p>
            <a:r>
              <a:rPr lang="en-US" sz="1400" dirty="0">
                <a:solidFill>
                  <a:prstClr val="black"/>
                </a:solidFill>
              </a:rPr>
              <a:t>These equations  give the magnitude of the force on a moving charge or current carrying wire in an </a:t>
            </a:r>
            <a:r>
              <a:rPr lang="en-US" sz="1400" b="1" dirty="0">
                <a:solidFill>
                  <a:prstClr val="black"/>
                </a:solidFill>
              </a:rPr>
              <a:t>external</a:t>
            </a:r>
            <a:r>
              <a:rPr lang="en-US" sz="1400" dirty="0">
                <a:solidFill>
                  <a:prstClr val="black"/>
                </a:solidFill>
              </a:rPr>
              <a:t> B field</a:t>
            </a:r>
          </a:p>
          <a:p>
            <a:r>
              <a:rPr lang="en-US" dirty="0">
                <a:solidFill>
                  <a:prstClr val="black"/>
                </a:solidFill>
              </a:rPr>
              <a:t>F = </a:t>
            </a:r>
            <a:r>
              <a:rPr lang="en-US" dirty="0" err="1">
                <a:solidFill>
                  <a:srgbClr val="C00000"/>
                </a:solidFill>
              </a:rPr>
              <a:t>q</a:t>
            </a:r>
            <a:r>
              <a:rPr lang="en-US" baseline="-25000" dirty="0" err="1">
                <a:solidFill>
                  <a:srgbClr val="C00000"/>
                </a:solidFill>
              </a:rPr>
              <a:t>+</a:t>
            </a:r>
            <a:r>
              <a:rPr lang="en-US" dirty="0" err="1">
                <a:solidFill>
                  <a:prstClr val="black"/>
                </a:solidFill>
              </a:rPr>
              <a:t>v</a:t>
            </a:r>
            <a:r>
              <a:rPr lang="en-US" dirty="0">
                <a:solidFill>
                  <a:prstClr val="black"/>
                </a:solidFill>
              </a:rPr>
              <a:t> </a:t>
            </a:r>
            <a:r>
              <a:rPr lang="en-US" sz="1400" baseline="30000" dirty="0">
                <a:solidFill>
                  <a:prstClr val="black"/>
                </a:solidFill>
              </a:rPr>
              <a:t>x</a:t>
            </a:r>
            <a:r>
              <a:rPr lang="en-US" dirty="0">
                <a:solidFill>
                  <a:prstClr val="black"/>
                </a:solidFill>
              </a:rPr>
              <a:t> </a:t>
            </a:r>
            <a:r>
              <a:rPr lang="en-US" dirty="0" err="1">
                <a:solidFill>
                  <a:prstClr val="black"/>
                </a:solidFill>
              </a:rPr>
              <a:t>B</a:t>
            </a:r>
            <a:r>
              <a:rPr lang="en-US" baseline="-32000" dirty="0" err="1">
                <a:solidFill>
                  <a:prstClr val="black"/>
                </a:solidFill>
              </a:rPr>
              <a:t>external</a:t>
            </a:r>
            <a:endParaRPr lang="en-US" dirty="0">
              <a:solidFill>
                <a:prstClr val="black"/>
              </a:solidFill>
            </a:endParaRPr>
          </a:p>
          <a:p>
            <a:r>
              <a:rPr lang="en-US" dirty="0">
                <a:solidFill>
                  <a:prstClr val="black"/>
                </a:solidFill>
              </a:rPr>
              <a:t>F =  </a:t>
            </a:r>
            <a:r>
              <a:rPr lang="en-US" dirty="0">
                <a:solidFill>
                  <a:prstClr val="black"/>
                </a:solidFill>
                <a:latin typeface="Times New Roman" pitchFamily="18" charset="0"/>
                <a:cs typeface="Times New Roman" pitchFamily="18" charset="0"/>
              </a:rPr>
              <a:t>I</a:t>
            </a:r>
            <a:r>
              <a:rPr lang="en-US" dirty="0">
                <a:solidFill>
                  <a:prstClr val="black"/>
                </a:solidFill>
              </a:rPr>
              <a:t>L  </a:t>
            </a:r>
            <a:r>
              <a:rPr lang="en-US" sz="1400" baseline="30000" dirty="0">
                <a:solidFill>
                  <a:prstClr val="black"/>
                </a:solidFill>
              </a:rPr>
              <a:t>x </a:t>
            </a:r>
            <a:r>
              <a:rPr lang="en-US" dirty="0">
                <a:solidFill>
                  <a:prstClr val="black"/>
                </a:solidFill>
              </a:rPr>
              <a:t> </a:t>
            </a:r>
            <a:r>
              <a:rPr lang="en-US" dirty="0" err="1">
                <a:solidFill>
                  <a:prstClr val="black"/>
                </a:solidFill>
              </a:rPr>
              <a:t>B</a:t>
            </a:r>
            <a:r>
              <a:rPr lang="en-US" baseline="-32000" dirty="0" err="1">
                <a:solidFill>
                  <a:prstClr val="black"/>
                </a:solidFill>
              </a:rPr>
              <a:t>external</a:t>
            </a:r>
            <a:endParaRPr lang="en-US" baseline="-32000" dirty="0">
              <a:solidFill>
                <a:prstClr val="black"/>
              </a:solidFill>
            </a:endParaRPr>
          </a:p>
        </p:txBody>
      </p:sp>
      <p:sp>
        <p:nvSpPr>
          <p:cNvPr id="49" name="TextBox 48"/>
          <p:cNvSpPr txBox="1"/>
          <p:nvPr/>
        </p:nvSpPr>
        <p:spPr>
          <a:xfrm>
            <a:off x="7942048" y="6048431"/>
            <a:ext cx="667170" cy="307777"/>
          </a:xfrm>
          <a:prstGeom prst="rect">
            <a:avLst/>
          </a:prstGeom>
          <a:noFill/>
        </p:spPr>
        <p:txBody>
          <a:bodyPr wrap="none" rtlCol="0">
            <a:spAutoFit/>
          </a:bodyPr>
          <a:lstStyle/>
          <a:p>
            <a:r>
              <a:rPr lang="en-US" sz="1400" i="1" dirty="0">
                <a:solidFill>
                  <a:prstClr val="black"/>
                </a:solidFill>
              </a:rPr>
              <a:t>thumb</a:t>
            </a:r>
          </a:p>
        </p:txBody>
      </p:sp>
      <p:sp>
        <p:nvSpPr>
          <p:cNvPr id="50" name="Rectangle 49"/>
          <p:cNvSpPr/>
          <p:nvPr/>
        </p:nvSpPr>
        <p:spPr>
          <a:xfrm>
            <a:off x="10275613" y="5134030"/>
            <a:ext cx="933510" cy="523220"/>
          </a:xfrm>
          <a:prstGeom prst="rect">
            <a:avLst/>
          </a:prstGeom>
        </p:spPr>
        <p:txBody>
          <a:bodyPr wrap="square">
            <a:spAutoFit/>
          </a:bodyPr>
          <a:lstStyle/>
          <a:p>
            <a:r>
              <a:rPr lang="en-US" sz="1400" i="1" dirty="0">
                <a:solidFill>
                  <a:prstClr val="black"/>
                </a:solidFill>
              </a:rPr>
              <a:t>middle finger</a:t>
            </a:r>
            <a:endParaRPr lang="en-US" sz="1400" dirty="0">
              <a:solidFill>
                <a:prstClr val="black"/>
              </a:solidFill>
            </a:endParaRPr>
          </a:p>
        </p:txBody>
      </p:sp>
      <p:sp>
        <p:nvSpPr>
          <p:cNvPr id="51" name="Rectangle 50"/>
          <p:cNvSpPr/>
          <p:nvPr/>
        </p:nvSpPr>
        <p:spPr>
          <a:xfrm>
            <a:off x="9246914" y="6524681"/>
            <a:ext cx="1040221" cy="307777"/>
          </a:xfrm>
          <a:prstGeom prst="rect">
            <a:avLst/>
          </a:prstGeom>
        </p:spPr>
        <p:txBody>
          <a:bodyPr wrap="none">
            <a:spAutoFit/>
          </a:bodyPr>
          <a:lstStyle/>
          <a:p>
            <a:r>
              <a:rPr lang="en-US" sz="1400" i="1" dirty="0">
                <a:solidFill>
                  <a:prstClr val="black"/>
                </a:solidFill>
              </a:rPr>
              <a:t>index finger</a:t>
            </a:r>
            <a:endParaRPr lang="en-US" dirty="0">
              <a:solidFill>
                <a:prstClr val="black"/>
              </a:solidFill>
            </a:endParaRPr>
          </a:p>
        </p:txBody>
      </p:sp>
      <p:sp>
        <p:nvSpPr>
          <p:cNvPr id="2" name="TextBox 1"/>
          <p:cNvSpPr txBox="1"/>
          <p:nvPr/>
        </p:nvSpPr>
        <p:spPr>
          <a:xfrm>
            <a:off x="2477770" y="525189"/>
            <a:ext cx="2034018" cy="369332"/>
          </a:xfrm>
          <a:prstGeom prst="rect">
            <a:avLst/>
          </a:prstGeom>
          <a:noFill/>
        </p:spPr>
        <p:txBody>
          <a:bodyPr wrap="none" rtlCol="0">
            <a:spAutoFit/>
          </a:bodyPr>
          <a:lstStyle/>
          <a:p>
            <a:r>
              <a:rPr lang="en-US" b="1" i="1" dirty="0">
                <a:solidFill>
                  <a:prstClr val="black"/>
                </a:solidFill>
              </a:rPr>
              <a:t>Right-hand Rule 2A</a:t>
            </a:r>
          </a:p>
        </p:txBody>
      </p:sp>
      <p:sp>
        <p:nvSpPr>
          <p:cNvPr id="42" name="TextBox 41"/>
          <p:cNvSpPr txBox="1"/>
          <p:nvPr/>
        </p:nvSpPr>
        <p:spPr>
          <a:xfrm>
            <a:off x="7511248" y="682725"/>
            <a:ext cx="2024400" cy="369332"/>
          </a:xfrm>
          <a:prstGeom prst="rect">
            <a:avLst/>
          </a:prstGeom>
          <a:noFill/>
        </p:spPr>
        <p:txBody>
          <a:bodyPr wrap="none" rtlCol="0">
            <a:spAutoFit/>
          </a:bodyPr>
          <a:lstStyle/>
          <a:p>
            <a:r>
              <a:rPr lang="en-US" b="1" i="1" dirty="0">
                <a:solidFill>
                  <a:prstClr val="black"/>
                </a:solidFill>
              </a:rPr>
              <a:t>Right-hand Rule 2B</a:t>
            </a:r>
          </a:p>
        </p:txBody>
      </p:sp>
      <p:sp>
        <p:nvSpPr>
          <p:cNvPr id="44" name="TextBox 43"/>
          <p:cNvSpPr txBox="1"/>
          <p:nvPr/>
        </p:nvSpPr>
        <p:spPr>
          <a:xfrm>
            <a:off x="549363" y="3981843"/>
            <a:ext cx="2034018" cy="369332"/>
          </a:xfrm>
          <a:prstGeom prst="rect">
            <a:avLst/>
          </a:prstGeom>
          <a:noFill/>
        </p:spPr>
        <p:txBody>
          <a:bodyPr wrap="none" rtlCol="0">
            <a:spAutoFit/>
          </a:bodyPr>
          <a:lstStyle/>
          <a:p>
            <a:r>
              <a:rPr lang="en-US" b="1" i="1" dirty="0">
                <a:solidFill>
                  <a:prstClr val="black"/>
                </a:solidFill>
              </a:rPr>
              <a:t>Right-hand Rule 1A</a:t>
            </a:r>
          </a:p>
        </p:txBody>
      </p:sp>
      <p:sp>
        <p:nvSpPr>
          <p:cNvPr id="45" name="TextBox 44"/>
          <p:cNvSpPr txBox="1"/>
          <p:nvPr/>
        </p:nvSpPr>
        <p:spPr>
          <a:xfrm>
            <a:off x="7452893" y="3954312"/>
            <a:ext cx="2024400" cy="369332"/>
          </a:xfrm>
          <a:prstGeom prst="rect">
            <a:avLst/>
          </a:prstGeom>
          <a:noFill/>
        </p:spPr>
        <p:txBody>
          <a:bodyPr wrap="none" rtlCol="0">
            <a:spAutoFit/>
          </a:bodyPr>
          <a:lstStyle/>
          <a:p>
            <a:r>
              <a:rPr lang="en-US" b="1" i="1" dirty="0">
                <a:solidFill>
                  <a:prstClr val="black"/>
                </a:solidFill>
              </a:rPr>
              <a:t>Right-hand </a:t>
            </a:r>
            <a:r>
              <a:rPr lang="en-US" b="1" i="1">
                <a:solidFill>
                  <a:prstClr val="black"/>
                </a:solidFill>
              </a:rPr>
              <a:t>Rule 1B</a:t>
            </a:r>
            <a:endParaRPr lang="en-US" b="1" i="1" dirty="0">
              <a:solidFill>
                <a:prstClr val="black"/>
              </a:solidFill>
            </a:endParaRPr>
          </a:p>
        </p:txBody>
      </p:sp>
    </p:spTree>
    <p:extLst>
      <p:ext uri="{BB962C8B-B14F-4D97-AF65-F5344CB8AC3E}">
        <p14:creationId xmlns:p14="http://schemas.microsoft.com/office/powerpoint/2010/main" val="316632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a:spLocks noChangeAspect="1"/>
          </p:cNvSpPr>
          <p:nvPr/>
        </p:nvSpPr>
        <p:spPr>
          <a:xfrm>
            <a:off x="1006313" y="877741"/>
            <a:ext cx="5220000" cy="5220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2412" y="0"/>
            <a:ext cx="11969587" cy="923330"/>
          </a:xfrm>
          <a:prstGeom prst="rect">
            <a:avLst/>
          </a:prstGeom>
        </p:spPr>
        <p:txBody>
          <a:bodyPr wrap="square">
            <a:spAutoFit/>
          </a:bodyPr>
          <a:lstStyle/>
          <a:p>
            <a:r>
              <a:rPr lang="en-US" dirty="0"/>
              <a:t>8. You are standing on the equator of the Earth when a positive charge flies past you moving from East to West.  The Earth's magnetic field causes a magnetic force on the charge.  Use Right Hand Rule #</a:t>
            </a:r>
            <a:r>
              <a:rPr lang="en-US" b="1" dirty="0"/>
              <a:t>1</a:t>
            </a:r>
            <a:r>
              <a:rPr lang="en-US" dirty="0"/>
              <a:t> to determine the direction of the magnetic force on the particle.  Choose from East, West, North, South, Up toward the sky, and Down toward the center of the Earth.</a:t>
            </a:r>
          </a:p>
        </p:txBody>
      </p:sp>
      <p:sp>
        <p:nvSpPr>
          <p:cNvPr id="5" name="TextBox 4"/>
          <p:cNvSpPr txBox="1"/>
          <p:nvPr/>
        </p:nvSpPr>
        <p:spPr>
          <a:xfrm>
            <a:off x="2786064" y="923330"/>
            <a:ext cx="1875706" cy="369332"/>
          </a:xfrm>
          <a:prstGeom prst="rect">
            <a:avLst/>
          </a:prstGeom>
          <a:noFill/>
        </p:spPr>
        <p:txBody>
          <a:bodyPr wrap="none" rtlCol="0">
            <a:spAutoFit/>
          </a:bodyPr>
          <a:lstStyle/>
          <a:p>
            <a:r>
              <a:rPr lang="en-US" dirty="0"/>
              <a:t>Earth’s North Pole</a:t>
            </a:r>
          </a:p>
        </p:txBody>
      </p:sp>
      <p:sp>
        <p:nvSpPr>
          <p:cNvPr id="6" name="TextBox 5"/>
          <p:cNvSpPr txBox="1"/>
          <p:nvPr/>
        </p:nvSpPr>
        <p:spPr>
          <a:xfrm>
            <a:off x="2740003" y="5593574"/>
            <a:ext cx="1874103" cy="369332"/>
          </a:xfrm>
          <a:prstGeom prst="rect">
            <a:avLst/>
          </a:prstGeom>
          <a:noFill/>
        </p:spPr>
        <p:txBody>
          <a:bodyPr wrap="none" rtlCol="0">
            <a:spAutoFit/>
          </a:bodyPr>
          <a:lstStyle/>
          <a:p>
            <a:r>
              <a:rPr lang="en-US" dirty="0"/>
              <a:t>Earth’s South Pole</a:t>
            </a:r>
          </a:p>
        </p:txBody>
      </p:sp>
      <p:sp>
        <p:nvSpPr>
          <p:cNvPr id="7" name="TextBox 6"/>
          <p:cNvSpPr txBox="1"/>
          <p:nvPr/>
        </p:nvSpPr>
        <p:spPr>
          <a:xfrm>
            <a:off x="5651476" y="3303075"/>
            <a:ext cx="574837" cy="369332"/>
          </a:xfrm>
          <a:prstGeom prst="rect">
            <a:avLst/>
          </a:prstGeom>
          <a:noFill/>
        </p:spPr>
        <p:txBody>
          <a:bodyPr wrap="none" rtlCol="0">
            <a:spAutoFit/>
          </a:bodyPr>
          <a:lstStyle/>
          <a:p>
            <a:r>
              <a:rPr lang="en-US" dirty="0"/>
              <a:t>east</a:t>
            </a:r>
          </a:p>
        </p:txBody>
      </p:sp>
      <p:sp>
        <p:nvSpPr>
          <p:cNvPr id="8" name="TextBox 7"/>
          <p:cNvSpPr txBox="1"/>
          <p:nvPr/>
        </p:nvSpPr>
        <p:spPr>
          <a:xfrm>
            <a:off x="1006313" y="3303075"/>
            <a:ext cx="627288" cy="369332"/>
          </a:xfrm>
          <a:prstGeom prst="rect">
            <a:avLst/>
          </a:prstGeom>
          <a:noFill/>
        </p:spPr>
        <p:txBody>
          <a:bodyPr wrap="none" rtlCol="0">
            <a:spAutoFit/>
          </a:bodyPr>
          <a:lstStyle/>
          <a:p>
            <a:r>
              <a:rPr lang="en-US" dirty="0"/>
              <a:t>west</a:t>
            </a:r>
          </a:p>
        </p:txBody>
      </p:sp>
      <p:sp>
        <p:nvSpPr>
          <p:cNvPr id="9" name="TextBox 8"/>
          <p:cNvSpPr txBox="1"/>
          <p:nvPr/>
        </p:nvSpPr>
        <p:spPr>
          <a:xfrm>
            <a:off x="222413" y="1141333"/>
            <a:ext cx="1634230" cy="646331"/>
          </a:xfrm>
          <a:prstGeom prst="rect">
            <a:avLst/>
          </a:prstGeom>
          <a:noFill/>
        </p:spPr>
        <p:txBody>
          <a:bodyPr wrap="none" rtlCol="0">
            <a:spAutoFit/>
          </a:bodyPr>
          <a:lstStyle/>
          <a:p>
            <a:r>
              <a:rPr lang="en-US" i="1" dirty="0"/>
              <a:t>Looking Down -</a:t>
            </a:r>
          </a:p>
          <a:p>
            <a:r>
              <a:rPr lang="en-US" i="1" dirty="0"/>
              <a:t>Bird’s eye view</a:t>
            </a:r>
          </a:p>
        </p:txBody>
      </p:sp>
      <p:sp>
        <p:nvSpPr>
          <p:cNvPr id="11" name="TextBox 10"/>
          <p:cNvSpPr txBox="1"/>
          <p:nvPr/>
        </p:nvSpPr>
        <p:spPr>
          <a:xfrm>
            <a:off x="6772274" y="1030022"/>
            <a:ext cx="5257856" cy="1600438"/>
          </a:xfrm>
          <a:prstGeom prst="rect">
            <a:avLst/>
          </a:prstGeom>
          <a:noFill/>
        </p:spPr>
        <p:txBody>
          <a:bodyPr wrap="square" rtlCol="0">
            <a:spAutoFit/>
          </a:bodyPr>
          <a:lstStyle/>
          <a:p>
            <a:r>
              <a:rPr lang="en-US" sz="1400" dirty="0"/>
              <a:t>A </a:t>
            </a:r>
            <a:r>
              <a:rPr lang="en-US" sz="1400" b="1" dirty="0">
                <a:solidFill>
                  <a:srgbClr val="C00000"/>
                </a:solidFill>
              </a:rPr>
              <a:t>POSITIVE</a:t>
            </a:r>
            <a:r>
              <a:rPr lang="en-US" sz="1400" dirty="0"/>
              <a:t> charge, </a:t>
            </a:r>
            <a:r>
              <a:rPr lang="en-US" sz="1400" b="1" dirty="0">
                <a:solidFill>
                  <a:srgbClr val="C00000"/>
                </a:solidFill>
              </a:rPr>
              <a:t>q</a:t>
            </a:r>
            <a:r>
              <a:rPr lang="en-US" sz="1400" b="1" baseline="-25000" dirty="0">
                <a:solidFill>
                  <a:srgbClr val="C00000"/>
                </a:solidFill>
              </a:rPr>
              <a:t>+</a:t>
            </a:r>
            <a:r>
              <a:rPr lang="en-US" sz="1400" dirty="0"/>
              <a:t>, moving with velocity, v, in an external magnetic field, B, will feel a force, F, perpendicular to both the direction of the velocity and magnetic field. Point your index finger in the direction of the </a:t>
            </a:r>
            <a:r>
              <a:rPr lang="en-US" sz="1400" b="1" dirty="0">
                <a:solidFill>
                  <a:srgbClr val="C00000"/>
                </a:solidFill>
              </a:rPr>
              <a:t>POSITIVE</a:t>
            </a:r>
            <a:r>
              <a:rPr lang="en-US" sz="1400" dirty="0"/>
              <a:t> charge’s velocity, middle finger in the direction of the magnetic field. Your thumb will point in the direction of the force the </a:t>
            </a:r>
            <a:r>
              <a:rPr lang="en-US" sz="1400" b="1" dirty="0">
                <a:solidFill>
                  <a:srgbClr val="C00000"/>
                </a:solidFill>
              </a:rPr>
              <a:t>POSITIVE</a:t>
            </a:r>
            <a:r>
              <a:rPr lang="en-US" sz="1400" dirty="0"/>
              <a:t> charge feels. You can replace </a:t>
            </a:r>
            <a:r>
              <a:rPr lang="en-US" sz="1400" dirty="0" err="1">
                <a:solidFill>
                  <a:srgbClr val="C00000"/>
                </a:solidFill>
              </a:rPr>
              <a:t>q</a:t>
            </a:r>
            <a:r>
              <a:rPr lang="en-US" sz="1400" baseline="-25000" dirty="0" err="1">
                <a:solidFill>
                  <a:srgbClr val="C00000"/>
                </a:solidFill>
              </a:rPr>
              <a:t>+</a:t>
            </a:r>
            <a:r>
              <a:rPr lang="en-US" sz="1400" dirty="0" err="1"/>
              <a:t>v</a:t>
            </a:r>
            <a:r>
              <a:rPr lang="en-US" sz="1400" dirty="0"/>
              <a:t> with a current in a wire, </a:t>
            </a:r>
            <a:r>
              <a:rPr lang="en-US" sz="1400" dirty="0">
                <a:latin typeface="Times New Roman" pitchFamily="18" charset="0"/>
                <a:cs typeface="Times New Roman" pitchFamily="18" charset="0"/>
              </a:rPr>
              <a:t>I</a:t>
            </a:r>
            <a:r>
              <a:rPr lang="en-US" sz="1400" dirty="0"/>
              <a:t>, times the length of wire, L, that’s in the B field. </a:t>
            </a:r>
          </a:p>
        </p:txBody>
      </p:sp>
      <p:grpSp>
        <p:nvGrpSpPr>
          <p:cNvPr id="12" name="Group 11"/>
          <p:cNvGrpSpPr/>
          <p:nvPr/>
        </p:nvGrpSpPr>
        <p:grpSpPr>
          <a:xfrm>
            <a:off x="7377080" y="2516882"/>
            <a:ext cx="3990975" cy="2628900"/>
            <a:chOff x="4191000" y="379730"/>
            <a:chExt cx="4876800" cy="3994150"/>
          </a:xfrm>
        </p:grpSpPr>
        <p:pic>
          <p:nvPicPr>
            <p:cNvPr id="13" name="Picture 12" descr="RHRhandWithVectorArrows.jpg"/>
            <p:cNvPicPr>
              <a:picLocks noChangeAspect="1"/>
            </p:cNvPicPr>
            <p:nvPr/>
          </p:nvPicPr>
          <p:blipFill>
            <a:blip r:embed="rId2" cstate="print"/>
            <a:stretch>
              <a:fillRect/>
            </a:stretch>
          </p:blipFill>
          <p:spPr>
            <a:xfrm>
              <a:off x="4191000" y="716280"/>
              <a:ext cx="4876800" cy="3657600"/>
            </a:xfrm>
            <a:prstGeom prst="rect">
              <a:avLst/>
            </a:prstGeom>
          </p:spPr>
        </p:pic>
        <p:sp>
          <p:nvSpPr>
            <p:cNvPr id="14" name="TextBox 13"/>
            <p:cNvSpPr txBox="1"/>
            <p:nvPr/>
          </p:nvSpPr>
          <p:spPr>
            <a:xfrm>
              <a:off x="4811685" y="2106930"/>
              <a:ext cx="910244" cy="753275"/>
            </a:xfrm>
            <a:prstGeom prst="rect">
              <a:avLst/>
            </a:prstGeom>
            <a:noFill/>
          </p:spPr>
          <p:txBody>
            <a:bodyPr wrap="square" rtlCol="0">
              <a:spAutoFit/>
            </a:bodyPr>
            <a:lstStyle/>
            <a:p>
              <a:r>
                <a:rPr lang="en-US" sz="2400" dirty="0" err="1">
                  <a:solidFill>
                    <a:srgbClr val="C00000"/>
                  </a:solidFill>
                </a:rPr>
                <a:t>q</a:t>
              </a:r>
              <a:r>
                <a:rPr lang="en-US" sz="2400" baseline="-25000" dirty="0" err="1">
                  <a:solidFill>
                    <a:srgbClr val="C00000"/>
                  </a:solidFill>
                </a:rPr>
                <a:t>+</a:t>
              </a:r>
              <a:r>
                <a:rPr lang="en-US" sz="2400" dirty="0" err="1"/>
                <a:t>v</a:t>
              </a:r>
              <a:endParaRPr lang="en-US" sz="2400" dirty="0"/>
            </a:p>
          </p:txBody>
        </p:sp>
        <p:sp>
          <p:nvSpPr>
            <p:cNvPr id="15" name="TextBox 14"/>
            <p:cNvSpPr txBox="1"/>
            <p:nvPr/>
          </p:nvSpPr>
          <p:spPr>
            <a:xfrm>
              <a:off x="5181600" y="3459480"/>
              <a:ext cx="1262016" cy="701419"/>
            </a:xfrm>
            <a:prstGeom prst="rect">
              <a:avLst/>
            </a:prstGeom>
            <a:noFill/>
          </p:spPr>
          <p:txBody>
            <a:bodyPr wrap="none" rtlCol="0">
              <a:spAutoFit/>
            </a:bodyPr>
            <a:lstStyle/>
            <a:p>
              <a:r>
                <a:rPr lang="en-US" sz="2400" dirty="0" err="1"/>
                <a:t>B</a:t>
              </a:r>
              <a:r>
                <a:rPr lang="en-US" sz="2400" baseline="-32000" dirty="0" err="1"/>
                <a:t>external</a:t>
              </a:r>
              <a:endParaRPr lang="en-US" sz="2400" baseline="-32000" dirty="0"/>
            </a:p>
          </p:txBody>
        </p:sp>
        <p:sp>
          <p:nvSpPr>
            <p:cNvPr id="16" name="TextBox 15"/>
            <p:cNvSpPr txBox="1"/>
            <p:nvPr/>
          </p:nvSpPr>
          <p:spPr>
            <a:xfrm>
              <a:off x="6529064" y="379730"/>
              <a:ext cx="325730" cy="461665"/>
            </a:xfrm>
            <a:prstGeom prst="rect">
              <a:avLst/>
            </a:prstGeom>
            <a:noFill/>
          </p:spPr>
          <p:txBody>
            <a:bodyPr wrap="none" rtlCol="0">
              <a:spAutoFit/>
            </a:bodyPr>
            <a:lstStyle/>
            <a:p>
              <a:r>
                <a:rPr lang="en-US" sz="2400" dirty="0"/>
                <a:t>F</a:t>
              </a:r>
            </a:p>
          </p:txBody>
        </p:sp>
      </p:grpSp>
      <p:sp>
        <p:nvSpPr>
          <p:cNvPr id="17" name="TextBox 16"/>
          <p:cNvSpPr txBox="1"/>
          <p:nvPr/>
        </p:nvSpPr>
        <p:spPr>
          <a:xfrm>
            <a:off x="7917180" y="5145782"/>
            <a:ext cx="3790884" cy="1292662"/>
          </a:xfrm>
          <a:prstGeom prst="rect">
            <a:avLst/>
          </a:prstGeom>
          <a:noFill/>
        </p:spPr>
        <p:txBody>
          <a:bodyPr wrap="square" rtlCol="0">
            <a:spAutoFit/>
          </a:bodyPr>
          <a:lstStyle/>
          <a:p>
            <a:r>
              <a:rPr lang="en-US" sz="1400" dirty="0"/>
              <a:t>these equations  give the </a:t>
            </a:r>
          </a:p>
          <a:p>
            <a:r>
              <a:rPr lang="en-US" sz="1400" dirty="0"/>
              <a:t>magnitude of the force on a moving charge or current carrying wire in an </a:t>
            </a:r>
            <a:r>
              <a:rPr lang="en-US" sz="1400" b="1" dirty="0"/>
              <a:t>external</a:t>
            </a:r>
            <a:r>
              <a:rPr lang="en-US" sz="1400" dirty="0"/>
              <a:t> B field</a:t>
            </a:r>
          </a:p>
          <a:p>
            <a:r>
              <a:rPr lang="en-US" dirty="0"/>
              <a:t>F = </a:t>
            </a:r>
            <a:r>
              <a:rPr lang="en-US" dirty="0" err="1">
                <a:solidFill>
                  <a:srgbClr val="C00000"/>
                </a:solidFill>
              </a:rPr>
              <a:t>q</a:t>
            </a:r>
            <a:r>
              <a:rPr lang="en-US" baseline="-25000" dirty="0" err="1">
                <a:solidFill>
                  <a:srgbClr val="C00000"/>
                </a:solidFill>
              </a:rPr>
              <a:t>+</a:t>
            </a:r>
            <a:r>
              <a:rPr lang="en-US" dirty="0" err="1"/>
              <a:t>v</a:t>
            </a:r>
            <a:r>
              <a:rPr lang="en-US" dirty="0"/>
              <a:t> </a:t>
            </a:r>
            <a:r>
              <a:rPr lang="en-US" sz="1400" baseline="30000" dirty="0"/>
              <a:t>x</a:t>
            </a:r>
            <a:r>
              <a:rPr lang="en-US" dirty="0"/>
              <a:t> </a:t>
            </a:r>
            <a:r>
              <a:rPr lang="en-US" dirty="0" err="1"/>
              <a:t>B</a:t>
            </a:r>
            <a:r>
              <a:rPr lang="en-US" baseline="-32000" dirty="0" err="1"/>
              <a:t>external</a:t>
            </a:r>
            <a:endParaRPr lang="en-US" dirty="0"/>
          </a:p>
          <a:p>
            <a:r>
              <a:rPr lang="en-US" dirty="0"/>
              <a:t>F =  </a:t>
            </a:r>
            <a:r>
              <a:rPr lang="en-US" dirty="0">
                <a:latin typeface="Times New Roman" pitchFamily="18" charset="0"/>
                <a:cs typeface="Times New Roman" pitchFamily="18" charset="0"/>
              </a:rPr>
              <a:t>I</a:t>
            </a:r>
            <a:r>
              <a:rPr lang="en-US" dirty="0"/>
              <a:t>L  </a:t>
            </a:r>
            <a:r>
              <a:rPr lang="en-US" sz="1400" baseline="30000" dirty="0"/>
              <a:t>x </a:t>
            </a:r>
            <a:r>
              <a:rPr lang="en-US" dirty="0"/>
              <a:t> </a:t>
            </a:r>
            <a:r>
              <a:rPr lang="en-US" dirty="0" err="1"/>
              <a:t>B</a:t>
            </a:r>
            <a:r>
              <a:rPr lang="en-US" baseline="-32000" dirty="0" err="1"/>
              <a:t>external</a:t>
            </a:r>
            <a:endParaRPr lang="en-US" baseline="-32000" dirty="0"/>
          </a:p>
        </p:txBody>
      </p:sp>
      <p:cxnSp>
        <p:nvCxnSpPr>
          <p:cNvPr id="19" name="Straight Arrow Connector 18"/>
          <p:cNvCxnSpPr/>
          <p:nvPr/>
        </p:nvCxnSpPr>
        <p:spPr>
          <a:xfrm flipH="1">
            <a:off x="1463665" y="3303075"/>
            <a:ext cx="4305294" cy="0"/>
          </a:xfrm>
          <a:prstGeom prst="straightConnector1">
            <a:avLst/>
          </a:prstGeom>
          <a:ln w="5080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50133" y="2766288"/>
            <a:ext cx="744907" cy="523220"/>
          </a:xfrm>
          <a:prstGeom prst="rect">
            <a:avLst/>
          </a:prstGeom>
          <a:noFill/>
        </p:spPr>
        <p:txBody>
          <a:bodyPr wrap="square" rtlCol="0">
            <a:spAutoFit/>
          </a:bodyPr>
          <a:lstStyle/>
          <a:p>
            <a:r>
              <a:rPr lang="en-US" sz="2800" b="1" dirty="0" err="1">
                <a:solidFill>
                  <a:srgbClr val="C00000"/>
                </a:solidFill>
              </a:rPr>
              <a:t>q</a:t>
            </a:r>
            <a:r>
              <a:rPr lang="en-US" sz="2800" b="1" baseline="-25000" dirty="0" err="1">
                <a:solidFill>
                  <a:srgbClr val="C00000"/>
                </a:solidFill>
              </a:rPr>
              <a:t>+</a:t>
            </a:r>
            <a:r>
              <a:rPr lang="en-US" sz="2800" b="1" dirty="0" err="1"/>
              <a:t>v</a:t>
            </a:r>
            <a:endParaRPr lang="en-US" sz="2800" b="1" dirty="0"/>
          </a:p>
        </p:txBody>
      </p:sp>
      <p:cxnSp>
        <p:nvCxnSpPr>
          <p:cNvPr id="21" name="Straight Arrow Connector 20"/>
          <p:cNvCxnSpPr/>
          <p:nvPr/>
        </p:nvCxnSpPr>
        <p:spPr>
          <a:xfrm flipV="1">
            <a:off x="3511722" y="1521476"/>
            <a:ext cx="0" cy="3677558"/>
          </a:xfrm>
          <a:prstGeom prst="straightConnector1">
            <a:avLst/>
          </a:prstGeom>
          <a:ln w="69850" cmpd="dbl">
            <a:solidFill>
              <a:srgbClr val="0066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69965" y="1223518"/>
            <a:ext cx="2998800" cy="1323439"/>
          </a:xfrm>
          <a:prstGeom prst="rect">
            <a:avLst/>
          </a:prstGeom>
          <a:noFill/>
        </p:spPr>
        <p:txBody>
          <a:bodyPr wrap="square" rtlCol="0">
            <a:spAutoFit/>
          </a:bodyPr>
          <a:lstStyle/>
          <a:p>
            <a:r>
              <a:rPr lang="en-US" sz="2400" b="1" dirty="0">
                <a:solidFill>
                  <a:srgbClr val="006600"/>
                </a:solidFill>
              </a:rPr>
              <a:t>Earth’s Magnetic field, </a:t>
            </a:r>
            <a:r>
              <a:rPr lang="en-US" sz="2400" b="1" dirty="0" err="1">
                <a:solidFill>
                  <a:srgbClr val="006600"/>
                </a:solidFill>
              </a:rPr>
              <a:t>B</a:t>
            </a:r>
            <a:r>
              <a:rPr lang="en-US" sz="2400" b="1" baseline="-25000" dirty="0" err="1">
                <a:solidFill>
                  <a:srgbClr val="006600"/>
                </a:solidFill>
              </a:rPr>
              <a:t>external</a:t>
            </a:r>
            <a:endParaRPr lang="en-US" sz="2400" b="1" baseline="-25000" dirty="0">
              <a:solidFill>
                <a:srgbClr val="006600"/>
              </a:solidFill>
            </a:endParaRPr>
          </a:p>
          <a:p>
            <a:r>
              <a:rPr lang="en-US" sz="1600" i="1" dirty="0"/>
              <a:t>Earth’s Magnetic SOUTH Pole is at earth’s GEOGRAPHIC North pole</a:t>
            </a:r>
          </a:p>
        </p:txBody>
      </p:sp>
      <p:sp>
        <p:nvSpPr>
          <p:cNvPr id="25" name="Flowchart: Summing Junction 24"/>
          <p:cNvSpPr/>
          <p:nvPr/>
        </p:nvSpPr>
        <p:spPr>
          <a:xfrm>
            <a:off x="3241722" y="3069789"/>
            <a:ext cx="540000" cy="540000"/>
          </a:xfrm>
          <a:prstGeom prst="flowChartSummingJunction">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3668435" y="3462000"/>
            <a:ext cx="1891343" cy="738664"/>
          </a:xfrm>
          <a:prstGeom prst="rect">
            <a:avLst/>
          </a:prstGeom>
          <a:noFill/>
        </p:spPr>
        <p:txBody>
          <a:bodyPr wrap="square" rtlCol="0">
            <a:spAutoFit/>
          </a:bodyPr>
          <a:lstStyle/>
          <a:p>
            <a:r>
              <a:rPr lang="en-US" sz="2400" b="1" dirty="0"/>
              <a:t>Force</a:t>
            </a:r>
            <a:r>
              <a:rPr lang="en-US" b="1" dirty="0"/>
              <a:t> on charge is into the page</a:t>
            </a:r>
          </a:p>
        </p:txBody>
      </p:sp>
    </p:spTree>
    <p:extLst>
      <p:ext uri="{BB962C8B-B14F-4D97-AF65-F5344CB8AC3E}">
        <p14:creationId xmlns:p14="http://schemas.microsoft.com/office/powerpoint/2010/main" val="330110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5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3"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420914" y="-1439414"/>
            <a:ext cx="11409136" cy="1128015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7175" y="0"/>
            <a:ext cx="11572875" cy="1477328"/>
          </a:xfrm>
          <a:prstGeom prst="rect">
            <a:avLst/>
          </a:prstGeom>
        </p:spPr>
        <p:txBody>
          <a:bodyPr wrap="square">
            <a:spAutoFit/>
          </a:bodyPr>
          <a:lstStyle/>
          <a:p>
            <a:r>
              <a:rPr lang="en-US" dirty="0"/>
              <a:t>10. You are standing on the equator of the Earth, facing North, and a long, straight, horizontal wire is suspended about 2 meters in front of you at shoulder height and runs East-West.  It carries a current which flows from East to West.  The same positively charged particle as in the earlier question flies past you at shoulder height (exactly the same height as the wire), traveling from East to West (parallel to the wire), about 1 meter in front of you. a) Find B field of wire. b) Find the direction of the force on +q from B field of wire</a:t>
            </a:r>
          </a:p>
        </p:txBody>
      </p:sp>
      <p:sp>
        <p:nvSpPr>
          <p:cNvPr id="6" name="TextBox 5"/>
          <p:cNvSpPr txBox="1"/>
          <p:nvPr/>
        </p:nvSpPr>
        <p:spPr>
          <a:xfrm>
            <a:off x="4921420" y="6021737"/>
            <a:ext cx="1874103" cy="369332"/>
          </a:xfrm>
          <a:prstGeom prst="rect">
            <a:avLst/>
          </a:prstGeom>
          <a:noFill/>
        </p:spPr>
        <p:txBody>
          <a:bodyPr wrap="none" rtlCol="0">
            <a:spAutoFit/>
          </a:bodyPr>
          <a:lstStyle/>
          <a:p>
            <a:r>
              <a:rPr lang="en-US" dirty="0"/>
              <a:t>Earth’s South Pole</a:t>
            </a:r>
          </a:p>
        </p:txBody>
      </p:sp>
      <p:sp>
        <p:nvSpPr>
          <p:cNvPr id="7" name="TextBox 6"/>
          <p:cNvSpPr txBox="1"/>
          <p:nvPr/>
        </p:nvSpPr>
        <p:spPr>
          <a:xfrm>
            <a:off x="11273549" y="3840611"/>
            <a:ext cx="574837" cy="369332"/>
          </a:xfrm>
          <a:prstGeom prst="rect">
            <a:avLst/>
          </a:prstGeom>
          <a:noFill/>
        </p:spPr>
        <p:txBody>
          <a:bodyPr wrap="none" rtlCol="0">
            <a:spAutoFit/>
          </a:bodyPr>
          <a:lstStyle/>
          <a:p>
            <a:r>
              <a:rPr lang="en-US" dirty="0"/>
              <a:t>east</a:t>
            </a:r>
          </a:p>
        </p:txBody>
      </p:sp>
      <p:sp>
        <p:nvSpPr>
          <p:cNvPr id="8" name="TextBox 7"/>
          <p:cNvSpPr txBox="1"/>
          <p:nvPr/>
        </p:nvSpPr>
        <p:spPr>
          <a:xfrm>
            <a:off x="412240" y="3840611"/>
            <a:ext cx="627288" cy="369332"/>
          </a:xfrm>
          <a:prstGeom prst="rect">
            <a:avLst/>
          </a:prstGeom>
          <a:noFill/>
        </p:spPr>
        <p:txBody>
          <a:bodyPr wrap="none" rtlCol="0">
            <a:spAutoFit/>
          </a:bodyPr>
          <a:lstStyle/>
          <a:p>
            <a:r>
              <a:rPr lang="en-US" dirty="0"/>
              <a:t>west</a:t>
            </a:r>
          </a:p>
        </p:txBody>
      </p:sp>
      <p:sp>
        <p:nvSpPr>
          <p:cNvPr id="9" name="TextBox 8"/>
          <p:cNvSpPr txBox="1"/>
          <p:nvPr/>
        </p:nvSpPr>
        <p:spPr>
          <a:xfrm>
            <a:off x="216522" y="1479241"/>
            <a:ext cx="1634230" cy="646331"/>
          </a:xfrm>
          <a:prstGeom prst="rect">
            <a:avLst/>
          </a:prstGeom>
          <a:noFill/>
        </p:spPr>
        <p:txBody>
          <a:bodyPr wrap="none" rtlCol="0">
            <a:spAutoFit/>
          </a:bodyPr>
          <a:lstStyle/>
          <a:p>
            <a:r>
              <a:rPr lang="en-US" i="1" dirty="0"/>
              <a:t>Looking Down -</a:t>
            </a:r>
          </a:p>
          <a:p>
            <a:r>
              <a:rPr lang="en-US" i="1" dirty="0"/>
              <a:t>Bird’s eye view</a:t>
            </a:r>
          </a:p>
        </p:txBody>
      </p:sp>
      <p:cxnSp>
        <p:nvCxnSpPr>
          <p:cNvPr id="10" name="Straight Arrow Connector 9"/>
          <p:cNvCxnSpPr/>
          <p:nvPr/>
        </p:nvCxnSpPr>
        <p:spPr>
          <a:xfrm flipH="1">
            <a:off x="2595659" y="4748231"/>
            <a:ext cx="7803704" cy="0"/>
          </a:xfrm>
          <a:prstGeom prst="straightConnector1">
            <a:avLst/>
          </a:prstGeom>
          <a:ln w="6350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35463" y="4430053"/>
            <a:ext cx="744907" cy="523220"/>
          </a:xfrm>
          <a:prstGeom prst="rect">
            <a:avLst/>
          </a:prstGeom>
          <a:noFill/>
        </p:spPr>
        <p:txBody>
          <a:bodyPr wrap="square" rtlCol="0">
            <a:spAutoFit/>
          </a:bodyPr>
          <a:lstStyle/>
          <a:p>
            <a:r>
              <a:rPr lang="en-US" sz="2800" b="1" dirty="0" err="1">
                <a:solidFill>
                  <a:srgbClr val="C00000"/>
                </a:solidFill>
              </a:rPr>
              <a:t>q</a:t>
            </a:r>
            <a:r>
              <a:rPr lang="en-US" sz="2800" b="1" baseline="-25000" dirty="0" err="1">
                <a:solidFill>
                  <a:srgbClr val="C00000"/>
                </a:solidFill>
              </a:rPr>
              <a:t>+</a:t>
            </a:r>
            <a:r>
              <a:rPr lang="en-US" sz="2800" b="1" dirty="0" err="1"/>
              <a:t>v</a:t>
            </a:r>
            <a:endParaRPr lang="en-US" sz="2800" b="1" dirty="0"/>
          </a:p>
        </p:txBody>
      </p:sp>
      <p:sp>
        <p:nvSpPr>
          <p:cNvPr id="15" name="TextBox 14"/>
          <p:cNvSpPr txBox="1"/>
          <p:nvPr/>
        </p:nvSpPr>
        <p:spPr>
          <a:xfrm>
            <a:off x="5753802" y="3478996"/>
            <a:ext cx="5437878" cy="738664"/>
          </a:xfrm>
          <a:prstGeom prst="rect">
            <a:avLst/>
          </a:prstGeom>
          <a:noFill/>
        </p:spPr>
        <p:txBody>
          <a:bodyPr wrap="square" rtlCol="0">
            <a:spAutoFit/>
          </a:bodyPr>
          <a:lstStyle/>
          <a:p>
            <a:r>
              <a:rPr lang="en-US" sz="2400" b="1" dirty="0"/>
              <a:t>Force</a:t>
            </a:r>
            <a:r>
              <a:rPr lang="en-US" b="1" dirty="0"/>
              <a:t> on charge due to the magnetic field caused by the current carrying wire is toward the wire</a:t>
            </a:r>
          </a:p>
        </p:txBody>
      </p:sp>
      <p:cxnSp>
        <p:nvCxnSpPr>
          <p:cNvPr id="30" name="Straight Arrow Connector 29"/>
          <p:cNvCxnSpPr/>
          <p:nvPr/>
        </p:nvCxnSpPr>
        <p:spPr>
          <a:xfrm flipH="1" flipV="1">
            <a:off x="1172074" y="3254214"/>
            <a:ext cx="10101475" cy="16952"/>
          </a:xfrm>
          <a:prstGeom prst="straightConnector1">
            <a:avLst/>
          </a:prstGeom>
          <a:ln w="149225" cmpd="tri">
            <a:solidFill>
              <a:srgbClr val="003399"/>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50752" y="2654833"/>
            <a:ext cx="74490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a:t>
            </a:r>
          </a:p>
        </p:txBody>
      </p:sp>
      <p:cxnSp>
        <p:nvCxnSpPr>
          <p:cNvPr id="51" name="Straight Arrow Connector 50"/>
          <p:cNvCxnSpPr/>
          <p:nvPr/>
        </p:nvCxnSpPr>
        <p:spPr>
          <a:xfrm flipV="1">
            <a:off x="5643775" y="3407988"/>
            <a:ext cx="0" cy="88918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rot="16200000">
            <a:off x="8612882" y="825600"/>
            <a:ext cx="3243008" cy="4901026"/>
            <a:chOff x="5656447" y="1323974"/>
            <a:chExt cx="2771775" cy="3135659"/>
          </a:xfrm>
        </p:grpSpPr>
        <p:pic>
          <p:nvPicPr>
            <p:cNvPr id="58" name="Picture 4" descr="http://www.explorelearning.com/ELContent/gizmos/ELScience_Deliverable/ExplorationGuides/images/EL_MSPS_Magnetism2.gif"/>
            <p:cNvPicPr>
              <a:picLocks noChangeAspect="1" noChangeArrowheads="1"/>
            </p:cNvPicPr>
            <p:nvPr/>
          </p:nvPicPr>
          <p:blipFill>
            <a:blip r:embed="rId2" cstate="print"/>
            <a:srcRect/>
            <a:stretch>
              <a:fillRect/>
            </a:stretch>
          </p:blipFill>
          <p:spPr bwMode="auto">
            <a:xfrm>
              <a:off x="5656447" y="1323974"/>
              <a:ext cx="2771775" cy="2771775"/>
            </a:xfrm>
            <a:prstGeom prst="rect">
              <a:avLst/>
            </a:prstGeom>
            <a:noFill/>
          </p:spPr>
        </p:pic>
        <p:sp>
          <p:nvSpPr>
            <p:cNvPr id="61" name="TextBox 60"/>
            <p:cNvSpPr txBox="1"/>
            <p:nvPr/>
          </p:nvSpPr>
          <p:spPr>
            <a:xfrm>
              <a:off x="6777235" y="3813302"/>
              <a:ext cx="413897" cy="646331"/>
            </a:xfrm>
            <a:prstGeom prst="rect">
              <a:avLst/>
            </a:prstGeom>
            <a:noFill/>
          </p:spPr>
          <p:txBody>
            <a:bodyPr wrap="none" rtlCol="0">
              <a:spAutoFit/>
            </a:bodyPr>
            <a:lstStyle/>
            <a:p>
              <a:r>
                <a:rPr lang="en-US" sz="3600" dirty="0">
                  <a:solidFill>
                    <a:srgbClr val="C00000"/>
                  </a:solidFill>
                </a:rPr>
                <a:t>+</a:t>
              </a:r>
            </a:p>
          </p:txBody>
        </p:sp>
      </p:grpSp>
      <p:grpSp>
        <p:nvGrpSpPr>
          <p:cNvPr id="55" name="Group 54"/>
          <p:cNvGrpSpPr/>
          <p:nvPr/>
        </p:nvGrpSpPr>
        <p:grpSpPr>
          <a:xfrm>
            <a:off x="2884762" y="1195279"/>
            <a:ext cx="8789923" cy="4088330"/>
            <a:chOff x="2884762" y="1195279"/>
            <a:chExt cx="8789923" cy="4088330"/>
          </a:xfrm>
        </p:grpSpPr>
        <p:grpSp>
          <p:nvGrpSpPr>
            <p:cNvPr id="53" name="Group 52"/>
            <p:cNvGrpSpPr/>
            <p:nvPr/>
          </p:nvGrpSpPr>
          <p:grpSpPr>
            <a:xfrm>
              <a:off x="2884762" y="1542158"/>
              <a:ext cx="7933055" cy="3741451"/>
              <a:chOff x="2884762" y="1542158"/>
              <a:chExt cx="7933055" cy="3741451"/>
            </a:xfrm>
          </p:grpSpPr>
          <p:sp>
            <p:nvSpPr>
              <p:cNvPr id="13" name="TextBox 12"/>
              <p:cNvSpPr txBox="1"/>
              <p:nvPr/>
            </p:nvSpPr>
            <p:spPr>
              <a:xfrm>
                <a:off x="2884762" y="4821944"/>
                <a:ext cx="7933055" cy="461665"/>
              </a:xfrm>
              <a:prstGeom prst="rect">
                <a:avLst/>
              </a:prstGeom>
              <a:noFill/>
            </p:spPr>
            <p:txBody>
              <a:bodyPr wrap="square" rtlCol="0">
                <a:spAutoFit/>
              </a:bodyPr>
              <a:lstStyle/>
              <a:p>
                <a:r>
                  <a:rPr lang="en-US" sz="2400" b="1" dirty="0">
                    <a:solidFill>
                      <a:srgbClr val="006600"/>
                    </a:solidFill>
                  </a:rPr>
                  <a:t>Magnetic field from wire, </a:t>
                </a:r>
                <a:r>
                  <a:rPr lang="en-US" sz="2400" b="1" dirty="0" err="1">
                    <a:solidFill>
                      <a:srgbClr val="006600"/>
                    </a:solidFill>
                  </a:rPr>
                  <a:t>B</a:t>
                </a:r>
                <a:r>
                  <a:rPr lang="en-US" sz="2400" b="1" baseline="-25000" dirty="0" err="1">
                    <a:solidFill>
                      <a:srgbClr val="006600"/>
                    </a:solidFill>
                  </a:rPr>
                  <a:t>external</a:t>
                </a:r>
                <a:r>
                  <a:rPr lang="en-US" sz="2400" b="1" dirty="0">
                    <a:solidFill>
                      <a:srgbClr val="006600"/>
                    </a:solidFill>
                  </a:rPr>
                  <a:t> is out of the page here</a:t>
                </a:r>
                <a:endParaRPr lang="en-US" sz="2400" b="1" baseline="-25000" dirty="0">
                  <a:solidFill>
                    <a:srgbClr val="006600"/>
                  </a:solidFill>
                </a:endParaRPr>
              </a:p>
            </p:txBody>
          </p:sp>
          <p:sp>
            <p:nvSpPr>
              <p:cNvPr id="14" name="Flowchart: Summing Junction 13"/>
              <p:cNvSpPr/>
              <p:nvPr/>
            </p:nvSpPr>
            <p:spPr>
              <a:xfrm>
                <a:off x="3698459" y="1547967"/>
                <a:ext cx="468000" cy="468000"/>
              </a:xfrm>
              <a:prstGeom prst="flowChartSummingJunction">
                <a:avLst/>
              </a:prstGeom>
              <a:solidFill>
                <a:schemeClr val="accent1">
                  <a:lumMod val="40000"/>
                  <a:lumOff val="60000"/>
                </a:schemeClr>
              </a:solid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3676377" y="4303322"/>
                <a:ext cx="468000" cy="523220"/>
                <a:chOff x="3156355" y="5254302"/>
                <a:chExt cx="468000" cy="523220"/>
              </a:xfrm>
            </p:grpSpPr>
            <p:sp>
              <p:nvSpPr>
                <p:cNvPr id="34" name="TextBox 33"/>
                <p:cNvSpPr txBox="1"/>
                <p:nvPr/>
              </p:nvSpPr>
              <p:spPr>
                <a:xfrm>
                  <a:off x="3192748" y="5254302"/>
                  <a:ext cx="377217" cy="523220"/>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cs typeface="Times New Roman" panose="02020603050405020304" pitchFamily="18" charset="0"/>
                    </a:rPr>
                    <a:t>●</a:t>
                  </a:r>
                </a:p>
              </p:txBody>
            </p:sp>
            <p:sp>
              <p:nvSpPr>
                <p:cNvPr id="35" name="Oval 34"/>
                <p:cNvSpPr/>
                <p:nvPr/>
              </p:nvSpPr>
              <p:spPr>
                <a:xfrm>
                  <a:off x="3156355" y="5303369"/>
                  <a:ext cx="468000" cy="468000"/>
                </a:xfrm>
                <a:prstGeom prst="ellipse">
                  <a:avLst/>
                </a:prstGeom>
                <a:noFill/>
                <a:ln w="412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418774" y="4307326"/>
                <a:ext cx="468000" cy="523220"/>
                <a:chOff x="3156355" y="5254302"/>
                <a:chExt cx="468000" cy="523220"/>
              </a:xfrm>
            </p:grpSpPr>
            <p:sp>
              <p:nvSpPr>
                <p:cNvPr id="38" name="TextBox 37"/>
                <p:cNvSpPr txBox="1"/>
                <p:nvPr/>
              </p:nvSpPr>
              <p:spPr>
                <a:xfrm>
                  <a:off x="3192748" y="5254302"/>
                  <a:ext cx="377217" cy="523220"/>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cs typeface="Times New Roman" panose="02020603050405020304" pitchFamily="18" charset="0"/>
                    </a:rPr>
                    <a:t>●</a:t>
                  </a:r>
                </a:p>
              </p:txBody>
            </p:sp>
            <p:sp>
              <p:nvSpPr>
                <p:cNvPr id="39" name="Oval 38"/>
                <p:cNvSpPr/>
                <p:nvPr/>
              </p:nvSpPr>
              <p:spPr>
                <a:xfrm>
                  <a:off x="3156355" y="5303369"/>
                  <a:ext cx="468000" cy="468000"/>
                </a:xfrm>
                <a:prstGeom prst="ellipse">
                  <a:avLst/>
                </a:prstGeom>
                <a:noFill/>
                <a:ln w="412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079782" y="4309219"/>
                <a:ext cx="468000" cy="523220"/>
                <a:chOff x="3156355" y="5254302"/>
                <a:chExt cx="468000" cy="523220"/>
              </a:xfrm>
            </p:grpSpPr>
            <p:sp>
              <p:nvSpPr>
                <p:cNvPr id="41" name="TextBox 40"/>
                <p:cNvSpPr txBox="1"/>
                <p:nvPr/>
              </p:nvSpPr>
              <p:spPr>
                <a:xfrm>
                  <a:off x="3192748" y="5254302"/>
                  <a:ext cx="377217" cy="523220"/>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cs typeface="Times New Roman" panose="02020603050405020304" pitchFamily="18" charset="0"/>
                    </a:rPr>
                    <a:t>●</a:t>
                  </a:r>
                </a:p>
              </p:txBody>
            </p:sp>
            <p:sp>
              <p:nvSpPr>
                <p:cNvPr id="42" name="Oval 41"/>
                <p:cNvSpPr/>
                <p:nvPr/>
              </p:nvSpPr>
              <p:spPr>
                <a:xfrm>
                  <a:off x="3156355" y="5303369"/>
                  <a:ext cx="468000" cy="468000"/>
                </a:xfrm>
                <a:prstGeom prst="ellipse">
                  <a:avLst/>
                </a:prstGeom>
                <a:noFill/>
                <a:ln w="412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8825006" y="4297169"/>
                <a:ext cx="468000" cy="523220"/>
                <a:chOff x="3156355" y="5254302"/>
                <a:chExt cx="468000" cy="523220"/>
              </a:xfrm>
            </p:grpSpPr>
            <p:sp>
              <p:nvSpPr>
                <p:cNvPr id="44" name="TextBox 43"/>
                <p:cNvSpPr txBox="1"/>
                <p:nvPr/>
              </p:nvSpPr>
              <p:spPr>
                <a:xfrm>
                  <a:off x="3192748" y="5254302"/>
                  <a:ext cx="377217" cy="523220"/>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cs typeface="Times New Roman" panose="02020603050405020304" pitchFamily="18" charset="0"/>
                    </a:rPr>
                    <a:t>●</a:t>
                  </a:r>
                </a:p>
              </p:txBody>
            </p:sp>
            <p:sp>
              <p:nvSpPr>
                <p:cNvPr id="45" name="Oval 44"/>
                <p:cNvSpPr/>
                <p:nvPr/>
              </p:nvSpPr>
              <p:spPr>
                <a:xfrm>
                  <a:off x="3156355" y="5303369"/>
                  <a:ext cx="468000" cy="468000"/>
                </a:xfrm>
                <a:prstGeom prst="ellipse">
                  <a:avLst/>
                </a:prstGeom>
                <a:noFill/>
                <a:ln w="412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lowchart: Summing Junction 45"/>
              <p:cNvSpPr/>
              <p:nvPr/>
            </p:nvSpPr>
            <p:spPr>
              <a:xfrm>
                <a:off x="5390472" y="1542158"/>
                <a:ext cx="468000" cy="468000"/>
              </a:xfrm>
              <a:prstGeom prst="flowChartSummingJunction">
                <a:avLst/>
              </a:prstGeom>
              <a:solidFill>
                <a:schemeClr val="accent1">
                  <a:lumMod val="40000"/>
                  <a:lumOff val="60000"/>
                </a:schemeClr>
              </a:solid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a:off x="7072420" y="1542158"/>
                <a:ext cx="468000" cy="468000"/>
              </a:xfrm>
              <a:prstGeom prst="flowChartSummingJunction">
                <a:avLst/>
              </a:prstGeom>
              <a:solidFill>
                <a:schemeClr val="accent1">
                  <a:lumMod val="40000"/>
                  <a:lumOff val="60000"/>
                </a:schemeClr>
              </a:solid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a:off x="8781251" y="1542158"/>
                <a:ext cx="468000" cy="468000"/>
              </a:xfrm>
              <a:prstGeom prst="flowChartSummingJunction">
                <a:avLst/>
              </a:prstGeom>
              <a:solidFill>
                <a:schemeClr val="accent1">
                  <a:lumMod val="40000"/>
                  <a:lumOff val="60000"/>
                </a:schemeClr>
              </a:solid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3925286" y="1195279"/>
              <a:ext cx="7749399" cy="369332"/>
            </a:xfrm>
            <a:prstGeom prst="rect">
              <a:avLst/>
            </a:prstGeom>
            <a:noFill/>
          </p:spPr>
          <p:txBody>
            <a:bodyPr wrap="square" rtlCol="0">
              <a:spAutoFit/>
            </a:bodyPr>
            <a:lstStyle/>
            <a:p>
              <a:r>
                <a:rPr lang="en-US" b="1" dirty="0">
                  <a:solidFill>
                    <a:srgbClr val="006600"/>
                  </a:solidFill>
                </a:rPr>
                <a:t>Magnetic field from wire, </a:t>
              </a:r>
              <a:r>
                <a:rPr lang="en-US" b="1" dirty="0" err="1">
                  <a:solidFill>
                    <a:srgbClr val="006600"/>
                  </a:solidFill>
                </a:rPr>
                <a:t>B</a:t>
              </a:r>
              <a:r>
                <a:rPr lang="en-US" b="1" baseline="-25000" dirty="0" err="1">
                  <a:solidFill>
                    <a:srgbClr val="006600"/>
                  </a:solidFill>
                </a:rPr>
                <a:t>external</a:t>
              </a:r>
              <a:r>
                <a:rPr lang="en-US" b="1" dirty="0">
                  <a:solidFill>
                    <a:srgbClr val="006600"/>
                  </a:solidFill>
                </a:rPr>
                <a:t> is into of the page here</a:t>
              </a:r>
              <a:endParaRPr lang="en-US" b="1" baseline="-25000" dirty="0">
                <a:solidFill>
                  <a:srgbClr val="006600"/>
                </a:solidFill>
              </a:endParaRPr>
            </a:p>
          </p:txBody>
        </p:sp>
      </p:grpSp>
      <p:grpSp>
        <p:nvGrpSpPr>
          <p:cNvPr id="63" name="Group 62"/>
          <p:cNvGrpSpPr/>
          <p:nvPr/>
        </p:nvGrpSpPr>
        <p:grpSpPr>
          <a:xfrm>
            <a:off x="73337" y="3531"/>
            <a:ext cx="5190376" cy="4206412"/>
            <a:chOff x="4208104" y="507917"/>
            <a:chExt cx="4876800" cy="3657600"/>
          </a:xfrm>
        </p:grpSpPr>
        <p:pic>
          <p:nvPicPr>
            <p:cNvPr id="64" name="Picture 63" descr="RHRhandWithVectorArrows.jpg"/>
            <p:cNvPicPr>
              <a:picLocks noChangeAspect="1"/>
            </p:cNvPicPr>
            <p:nvPr/>
          </p:nvPicPr>
          <p:blipFill>
            <a:blip r:embed="rId3" cstate="print"/>
            <a:stretch>
              <a:fillRect/>
            </a:stretch>
          </p:blipFill>
          <p:spPr>
            <a:xfrm>
              <a:off x="4208104" y="507917"/>
              <a:ext cx="4876800" cy="3657600"/>
            </a:xfrm>
            <a:prstGeom prst="rect">
              <a:avLst/>
            </a:prstGeom>
          </p:spPr>
        </p:pic>
        <p:sp>
          <p:nvSpPr>
            <p:cNvPr id="65" name="TextBox 64"/>
            <p:cNvSpPr txBox="1"/>
            <p:nvPr/>
          </p:nvSpPr>
          <p:spPr>
            <a:xfrm>
              <a:off x="4811685" y="2106930"/>
              <a:ext cx="910244" cy="753275"/>
            </a:xfrm>
            <a:prstGeom prst="rect">
              <a:avLst/>
            </a:prstGeom>
            <a:noFill/>
          </p:spPr>
          <p:txBody>
            <a:bodyPr wrap="square" rtlCol="0">
              <a:spAutoFit/>
            </a:bodyPr>
            <a:lstStyle/>
            <a:p>
              <a:r>
                <a:rPr lang="en-US" sz="2400" dirty="0" err="1">
                  <a:solidFill>
                    <a:srgbClr val="C00000"/>
                  </a:solidFill>
                </a:rPr>
                <a:t>q</a:t>
              </a:r>
              <a:r>
                <a:rPr lang="en-US" sz="2400" baseline="-25000" dirty="0" err="1">
                  <a:solidFill>
                    <a:srgbClr val="C00000"/>
                  </a:solidFill>
                </a:rPr>
                <a:t>+</a:t>
              </a:r>
              <a:r>
                <a:rPr lang="en-US" sz="2400" dirty="0" err="1"/>
                <a:t>v</a:t>
              </a:r>
              <a:endParaRPr lang="en-US" sz="2400" dirty="0"/>
            </a:p>
          </p:txBody>
        </p:sp>
        <p:sp>
          <p:nvSpPr>
            <p:cNvPr id="66" name="TextBox 65"/>
            <p:cNvSpPr txBox="1"/>
            <p:nvPr/>
          </p:nvSpPr>
          <p:spPr>
            <a:xfrm>
              <a:off x="5181600" y="3459480"/>
              <a:ext cx="1262016" cy="701419"/>
            </a:xfrm>
            <a:prstGeom prst="rect">
              <a:avLst/>
            </a:prstGeom>
            <a:noFill/>
          </p:spPr>
          <p:txBody>
            <a:bodyPr wrap="none" rtlCol="0">
              <a:spAutoFit/>
            </a:bodyPr>
            <a:lstStyle/>
            <a:p>
              <a:r>
                <a:rPr lang="en-US" sz="2400" dirty="0" err="1"/>
                <a:t>B</a:t>
              </a:r>
              <a:r>
                <a:rPr lang="en-US" sz="2400" baseline="-32000" dirty="0" err="1"/>
                <a:t>external</a:t>
              </a:r>
              <a:endParaRPr lang="en-US" sz="2400" baseline="-32000" dirty="0"/>
            </a:p>
          </p:txBody>
        </p:sp>
        <p:sp>
          <p:nvSpPr>
            <p:cNvPr id="67" name="TextBox 66"/>
            <p:cNvSpPr txBox="1"/>
            <p:nvPr/>
          </p:nvSpPr>
          <p:spPr>
            <a:xfrm>
              <a:off x="6718858" y="823422"/>
              <a:ext cx="325730" cy="461665"/>
            </a:xfrm>
            <a:prstGeom prst="rect">
              <a:avLst/>
            </a:prstGeom>
            <a:noFill/>
          </p:spPr>
          <p:txBody>
            <a:bodyPr wrap="none" rtlCol="0">
              <a:spAutoFit/>
            </a:bodyPr>
            <a:lstStyle/>
            <a:p>
              <a:r>
                <a:rPr lang="en-US" sz="2400" dirty="0"/>
                <a:t>F</a:t>
              </a:r>
            </a:p>
          </p:txBody>
        </p:sp>
      </p:grpSp>
    </p:spTree>
    <p:extLst>
      <p:ext uri="{BB962C8B-B14F-4D97-AF65-F5344CB8AC3E}">
        <p14:creationId xmlns:p14="http://schemas.microsoft.com/office/powerpoint/2010/main" val="19791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xit" presetSubtype="0" fill="hold" nodeType="withEffect">
                                  <p:stCondLst>
                                    <p:cond delay="0"/>
                                  </p:stCondLst>
                                  <p:childTnLst>
                                    <p:animEffect transition="out" filter="fade">
                                      <p:cBhvr>
                                        <p:cTn id="22" dur="1000"/>
                                        <p:tgtEl>
                                          <p:spTgt spid="57"/>
                                        </p:tgtEl>
                                      </p:cBhvr>
                                    </p:animEffect>
                                    <p:set>
                                      <p:cBhvr>
                                        <p:cTn id="23" dur="1" fill="hold">
                                          <p:stCondLst>
                                            <p:cond delay="999"/>
                                          </p:stCondLst>
                                        </p:cTn>
                                        <p:tgtEl>
                                          <p:spTgt spid="5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50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6000"/>
                            </p:stCondLst>
                            <p:childTnLst>
                              <p:par>
                                <p:cTn id="39" presetID="10" presetClass="exit" presetSubtype="0" fill="hold" nodeType="afterEffect">
                                  <p:stCondLst>
                                    <p:cond delay="0"/>
                                  </p:stCondLst>
                                  <p:childTnLst>
                                    <p:animEffect transition="out" filter="fade">
                                      <p:cBhvr>
                                        <p:cTn id="40" dur="500"/>
                                        <p:tgtEl>
                                          <p:spTgt spid="63"/>
                                        </p:tgtEl>
                                      </p:cBhvr>
                                    </p:animEffect>
                                    <p:set>
                                      <p:cBhvr>
                                        <p:cTn id="41"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734" y="0"/>
            <a:ext cx="11514666" cy="646331"/>
          </a:xfrm>
          <a:prstGeom prst="rect">
            <a:avLst/>
          </a:prstGeom>
        </p:spPr>
        <p:txBody>
          <a:bodyPr wrap="square">
            <a:spAutoFit/>
          </a:bodyPr>
          <a:lstStyle/>
          <a:p>
            <a:r>
              <a:rPr lang="en-US" dirty="0"/>
              <a:t> 13. Positive particles move in a circle in the direction shown in the diagram.  What is the direction of the </a:t>
            </a:r>
            <a:r>
              <a:rPr lang="en-US" b="1" dirty="0">
                <a:solidFill>
                  <a:srgbClr val="006600"/>
                </a:solidFill>
              </a:rPr>
              <a:t>(external) </a:t>
            </a:r>
            <a:r>
              <a:rPr lang="en-US" dirty="0"/>
              <a:t>magnetic field?  Choose from (</a:t>
            </a:r>
            <a:r>
              <a:rPr lang="en-US" dirty="0" err="1"/>
              <a:t>i</a:t>
            </a:r>
            <a:r>
              <a:rPr lang="en-US" dirty="0"/>
              <a:t>) perpendicular up out of this page or (ii) perpendicular down into this page.  Explain</a:t>
            </a:r>
          </a:p>
        </p:txBody>
      </p:sp>
      <p:grpSp>
        <p:nvGrpSpPr>
          <p:cNvPr id="11" name="Group 10"/>
          <p:cNvGrpSpPr/>
          <p:nvPr/>
        </p:nvGrpSpPr>
        <p:grpSpPr>
          <a:xfrm>
            <a:off x="6405773" y="2044595"/>
            <a:ext cx="3113188" cy="3104594"/>
            <a:chOff x="6973341" y="1571625"/>
            <a:chExt cx="3113188" cy="3104594"/>
          </a:xfrm>
        </p:grpSpPr>
        <p:sp>
          <p:nvSpPr>
            <p:cNvPr id="3" name="Oval 2"/>
            <p:cNvSpPr>
              <a:spLocks noChangeAspect="1"/>
            </p:cNvSpPr>
            <p:nvPr/>
          </p:nvSpPr>
          <p:spPr>
            <a:xfrm>
              <a:off x="6981935" y="1580219"/>
              <a:ext cx="3096000" cy="3096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8423136" y="1571625"/>
              <a:ext cx="106799" cy="859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flipV="1">
              <a:off x="6924238" y="3252788"/>
              <a:ext cx="106799" cy="859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476535" y="4670526"/>
              <a:ext cx="138409" cy="5693"/>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10028832" y="3033712"/>
              <a:ext cx="106799" cy="859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7742747" y="1531676"/>
            <a:ext cx="968772" cy="866302"/>
          </a:xfrm>
          <a:prstGeom prst="rect">
            <a:avLst/>
          </a:prstGeom>
          <a:noFill/>
        </p:spPr>
        <p:txBody>
          <a:bodyPr wrap="square" rtlCol="0">
            <a:spAutoFit/>
          </a:bodyPr>
          <a:lstStyle/>
          <a:p>
            <a:r>
              <a:rPr lang="en-US" sz="2400" dirty="0" err="1">
                <a:solidFill>
                  <a:srgbClr val="C00000"/>
                </a:solidFill>
              </a:rPr>
              <a:t>q</a:t>
            </a:r>
            <a:r>
              <a:rPr lang="en-US" sz="2400" baseline="-25000" dirty="0" err="1">
                <a:solidFill>
                  <a:srgbClr val="C00000"/>
                </a:solidFill>
              </a:rPr>
              <a:t>+</a:t>
            </a:r>
            <a:r>
              <a:rPr lang="en-US" sz="2400" dirty="0" err="1"/>
              <a:t>v</a:t>
            </a:r>
            <a:endParaRPr lang="en-US" sz="2400" dirty="0"/>
          </a:p>
        </p:txBody>
      </p:sp>
      <p:cxnSp>
        <p:nvCxnSpPr>
          <p:cNvPr id="14" name="Straight Arrow Connector 13"/>
          <p:cNvCxnSpPr/>
          <p:nvPr/>
        </p:nvCxnSpPr>
        <p:spPr>
          <a:xfrm>
            <a:off x="7978171" y="2165465"/>
            <a:ext cx="0" cy="151119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978171" y="2656119"/>
            <a:ext cx="1875242" cy="738664"/>
          </a:xfrm>
          <a:prstGeom prst="rect">
            <a:avLst/>
          </a:prstGeom>
        </p:spPr>
        <p:txBody>
          <a:bodyPr wrap="square">
            <a:spAutoFit/>
          </a:bodyPr>
          <a:lstStyle/>
          <a:p>
            <a:r>
              <a:rPr lang="en-US" sz="2400" b="1" dirty="0"/>
              <a:t>Force</a:t>
            </a:r>
            <a:r>
              <a:rPr lang="en-US" b="1" dirty="0"/>
              <a:t> on charge toward center</a:t>
            </a:r>
            <a:endParaRPr lang="en-US" dirty="0"/>
          </a:p>
        </p:txBody>
      </p:sp>
      <p:sp>
        <p:nvSpPr>
          <p:cNvPr id="19" name="Flowchart: Summing Junction 18"/>
          <p:cNvSpPr/>
          <p:nvPr/>
        </p:nvSpPr>
        <p:spPr>
          <a:xfrm>
            <a:off x="8114199" y="1823686"/>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288983" y="1423730"/>
            <a:ext cx="5650432" cy="4354917"/>
            <a:chOff x="6079067" y="1004168"/>
            <a:chExt cx="5650432" cy="4354917"/>
          </a:xfrm>
        </p:grpSpPr>
        <p:grpSp>
          <p:nvGrpSpPr>
            <p:cNvPr id="22" name="Group 21"/>
            <p:cNvGrpSpPr/>
            <p:nvPr/>
          </p:nvGrpSpPr>
          <p:grpSpPr>
            <a:xfrm>
              <a:off x="6079067" y="1004168"/>
              <a:ext cx="5627464" cy="487689"/>
              <a:chOff x="6079067" y="1004168"/>
              <a:chExt cx="5627464" cy="487689"/>
            </a:xfrm>
          </p:grpSpPr>
          <p:sp>
            <p:nvSpPr>
              <p:cNvPr id="16" name="Flowchart: Summing Junction 15"/>
              <p:cNvSpPr/>
              <p:nvPr/>
            </p:nvSpPr>
            <p:spPr>
              <a:xfrm>
                <a:off x="7737109" y="1023857"/>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a:off x="6079067" y="1021308"/>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a:off x="9500921" y="1015261"/>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a:off x="11238531" y="1004168"/>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079067" y="2939009"/>
              <a:ext cx="5627464" cy="487689"/>
              <a:chOff x="6079067" y="1004168"/>
              <a:chExt cx="5627464" cy="487689"/>
            </a:xfrm>
          </p:grpSpPr>
          <p:sp>
            <p:nvSpPr>
              <p:cNvPr id="24" name="Flowchart: Summing Junction 23"/>
              <p:cNvSpPr/>
              <p:nvPr/>
            </p:nvSpPr>
            <p:spPr>
              <a:xfrm>
                <a:off x="7737109" y="1023857"/>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6079067" y="1021308"/>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umming Junction 25"/>
              <p:cNvSpPr/>
              <p:nvPr/>
            </p:nvSpPr>
            <p:spPr>
              <a:xfrm>
                <a:off x="9500921" y="1015261"/>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a:off x="11238531" y="1004168"/>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102035" y="4871396"/>
              <a:ext cx="5627464" cy="487689"/>
              <a:chOff x="6079067" y="1004168"/>
              <a:chExt cx="5627464" cy="487689"/>
            </a:xfrm>
          </p:grpSpPr>
          <p:sp>
            <p:nvSpPr>
              <p:cNvPr id="29" name="Flowchart: Summing Junction 28"/>
              <p:cNvSpPr/>
              <p:nvPr/>
            </p:nvSpPr>
            <p:spPr>
              <a:xfrm>
                <a:off x="7737109" y="1023857"/>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a:off x="6079067" y="1021308"/>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a:off x="9500921" y="1015261"/>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11238531" y="1004168"/>
                <a:ext cx="468000" cy="468000"/>
              </a:xfrm>
              <a:prstGeom prst="flowChartSummingJunction">
                <a:avLst/>
              </a:prstGeom>
              <a:noFill/>
              <a:ln w="539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4103403" y="750225"/>
            <a:ext cx="7611127" cy="461665"/>
          </a:xfrm>
          <a:prstGeom prst="rect">
            <a:avLst/>
          </a:prstGeom>
          <a:noFill/>
        </p:spPr>
        <p:txBody>
          <a:bodyPr wrap="square" rtlCol="0">
            <a:spAutoFit/>
          </a:bodyPr>
          <a:lstStyle/>
          <a:p>
            <a:r>
              <a:rPr lang="en-US" sz="2400" b="1" dirty="0">
                <a:solidFill>
                  <a:srgbClr val="006600"/>
                </a:solidFill>
              </a:rPr>
              <a:t>External Magnetic field from wire, </a:t>
            </a:r>
            <a:r>
              <a:rPr lang="en-US" sz="2400" b="1" dirty="0" err="1">
                <a:solidFill>
                  <a:srgbClr val="006600"/>
                </a:solidFill>
              </a:rPr>
              <a:t>B</a:t>
            </a:r>
            <a:r>
              <a:rPr lang="en-US" sz="2400" b="1" baseline="-25000" dirty="0" err="1">
                <a:solidFill>
                  <a:srgbClr val="006600"/>
                </a:solidFill>
              </a:rPr>
              <a:t>external</a:t>
            </a:r>
            <a:r>
              <a:rPr lang="en-US" sz="2400" b="1" dirty="0">
                <a:solidFill>
                  <a:srgbClr val="006600"/>
                </a:solidFill>
              </a:rPr>
              <a:t> is into the page</a:t>
            </a:r>
            <a:endParaRPr lang="en-US" sz="2400" b="1" baseline="-25000" dirty="0">
              <a:solidFill>
                <a:srgbClr val="006600"/>
              </a:solidFill>
            </a:endParaRPr>
          </a:p>
        </p:txBody>
      </p:sp>
      <p:grpSp>
        <p:nvGrpSpPr>
          <p:cNvPr id="35" name="Group 34"/>
          <p:cNvGrpSpPr/>
          <p:nvPr/>
        </p:nvGrpSpPr>
        <p:grpSpPr>
          <a:xfrm>
            <a:off x="267910" y="1211890"/>
            <a:ext cx="4994191" cy="3531612"/>
            <a:chOff x="4191000" y="379730"/>
            <a:chExt cx="4876800" cy="3994150"/>
          </a:xfrm>
        </p:grpSpPr>
        <p:pic>
          <p:nvPicPr>
            <p:cNvPr id="36" name="Picture 35" descr="RHRhandWithVectorArrows.jpg"/>
            <p:cNvPicPr>
              <a:picLocks noChangeAspect="1"/>
            </p:cNvPicPr>
            <p:nvPr/>
          </p:nvPicPr>
          <p:blipFill>
            <a:blip r:embed="rId2" cstate="print"/>
            <a:stretch>
              <a:fillRect/>
            </a:stretch>
          </p:blipFill>
          <p:spPr>
            <a:xfrm>
              <a:off x="4191000" y="716280"/>
              <a:ext cx="4876800" cy="3657600"/>
            </a:xfrm>
            <a:prstGeom prst="rect">
              <a:avLst/>
            </a:prstGeom>
          </p:spPr>
        </p:pic>
        <p:sp>
          <p:nvSpPr>
            <p:cNvPr id="37" name="TextBox 36"/>
            <p:cNvSpPr txBox="1"/>
            <p:nvPr/>
          </p:nvSpPr>
          <p:spPr>
            <a:xfrm>
              <a:off x="4811685" y="2106930"/>
              <a:ext cx="910244" cy="753275"/>
            </a:xfrm>
            <a:prstGeom prst="rect">
              <a:avLst/>
            </a:prstGeom>
            <a:noFill/>
          </p:spPr>
          <p:txBody>
            <a:bodyPr wrap="square" rtlCol="0">
              <a:spAutoFit/>
            </a:bodyPr>
            <a:lstStyle/>
            <a:p>
              <a:r>
                <a:rPr lang="en-US" sz="2400" dirty="0" err="1">
                  <a:solidFill>
                    <a:srgbClr val="C00000"/>
                  </a:solidFill>
                </a:rPr>
                <a:t>q</a:t>
              </a:r>
              <a:r>
                <a:rPr lang="en-US" sz="2400" baseline="-25000" dirty="0" err="1">
                  <a:solidFill>
                    <a:srgbClr val="C00000"/>
                  </a:solidFill>
                </a:rPr>
                <a:t>+</a:t>
              </a:r>
              <a:r>
                <a:rPr lang="en-US" sz="2400" dirty="0" err="1"/>
                <a:t>v</a:t>
              </a:r>
              <a:endParaRPr lang="en-US" sz="2400" dirty="0"/>
            </a:p>
          </p:txBody>
        </p:sp>
        <p:sp>
          <p:nvSpPr>
            <p:cNvPr id="38" name="TextBox 37"/>
            <p:cNvSpPr txBox="1"/>
            <p:nvPr/>
          </p:nvSpPr>
          <p:spPr>
            <a:xfrm>
              <a:off x="5181600" y="3459480"/>
              <a:ext cx="1262016" cy="701419"/>
            </a:xfrm>
            <a:prstGeom prst="rect">
              <a:avLst/>
            </a:prstGeom>
            <a:noFill/>
          </p:spPr>
          <p:txBody>
            <a:bodyPr wrap="none" rtlCol="0">
              <a:spAutoFit/>
            </a:bodyPr>
            <a:lstStyle/>
            <a:p>
              <a:r>
                <a:rPr lang="en-US" sz="2400" dirty="0" err="1"/>
                <a:t>B</a:t>
              </a:r>
              <a:r>
                <a:rPr lang="en-US" sz="2400" baseline="-32000" dirty="0" err="1"/>
                <a:t>external</a:t>
              </a:r>
              <a:endParaRPr lang="en-US" sz="2400" baseline="-32000" dirty="0"/>
            </a:p>
          </p:txBody>
        </p:sp>
        <p:sp>
          <p:nvSpPr>
            <p:cNvPr id="39" name="TextBox 38"/>
            <p:cNvSpPr txBox="1"/>
            <p:nvPr/>
          </p:nvSpPr>
          <p:spPr>
            <a:xfrm>
              <a:off x="6529064" y="379730"/>
              <a:ext cx="325730" cy="461665"/>
            </a:xfrm>
            <a:prstGeom prst="rect">
              <a:avLst/>
            </a:prstGeom>
            <a:noFill/>
          </p:spPr>
          <p:txBody>
            <a:bodyPr wrap="none" rtlCol="0">
              <a:spAutoFit/>
            </a:bodyPr>
            <a:lstStyle/>
            <a:p>
              <a:r>
                <a:rPr lang="en-US" sz="2400" dirty="0"/>
                <a:t>F</a:t>
              </a:r>
            </a:p>
          </p:txBody>
        </p:sp>
      </p:grpSp>
    </p:spTree>
    <p:extLst>
      <p:ext uri="{BB962C8B-B14F-4D97-AF65-F5344CB8AC3E}">
        <p14:creationId xmlns:p14="http://schemas.microsoft.com/office/powerpoint/2010/main" val="147522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2500"/>
                                  </p:stCondLst>
                                  <p:childTnLst>
                                    <p:set>
                                      <p:cBhvr>
                                        <p:cTn id="8" dur="1" fill="hold">
                                          <p:stCondLst>
                                            <p:cond delay="0"/>
                                          </p:stCondLst>
                                        </p:cTn>
                                        <p:tgtEl>
                                          <p:spTgt spid="14"/>
                                        </p:tgtEl>
                                        <p:attrNameLst>
                                          <p:attrName>style.visibility</p:attrName>
                                        </p:attrNameLst>
                                      </p:cBhvr>
                                      <p:to>
                                        <p:strVal val="visible"/>
                                      </p:to>
                                    </p:set>
                                  </p:childTnLst>
                                </p:cTn>
                              </p:par>
                            </p:childTnLst>
                          </p:cTn>
                        </p:par>
                        <p:par>
                          <p:cTn id="9" fill="hold">
                            <p:stCondLst>
                              <p:cond delay="2500"/>
                            </p:stCondLst>
                            <p:childTnLst>
                              <p:par>
                                <p:cTn id="10" presetID="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0"/>
                                        <p:tgtEl>
                                          <p:spTgt spid="19"/>
                                        </p:tgtEl>
                                      </p:cBhvr>
                                    </p:animEffect>
                                  </p:childTnLst>
                                </p:cTn>
                              </p:par>
                            </p:childTnLst>
                          </p:cTn>
                        </p:par>
                        <p:par>
                          <p:cTn id="21" fill="hold">
                            <p:stCondLst>
                              <p:cond delay="6000"/>
                            </p:stCondLst>
                            <p:childTnLst>
                              <p:par>
                                <p:cTn id="22" presetID="10" presetClass="entr" presetSubtype="0" fill="hold" nodeType="afterEffect">
                                  <p:stCondLst>
                                    <p:cond delay="30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0"/>
                                        <p:tgtEl>
                                          <p:spTgt spid="33"/>
                                        </p:tgtEl>
                                      </p:cBhvr>
                                    </p:animEffect>
                                  </p:childTnLst>
                                </p:cTn>
                              </p:par>
                            </p:childTnLst>
                          </p:cTn>
                        </p:par>
                        <p:par>
                          <p:cTn id="25" fill="hold">
                            <p:stCondLst>
                              <p:cond delay="14000"/>
                            </p:stCondLst>
                            <p:childTnLst>
                              <p:par>
                                <p:cTn id="26" presetID="1"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14000"/>
                            </p:stCondLst>
                            <p:childTnLst>
                              <p:par>
                                <p:cTn id="29" presetID="10" presetClass="exit" presetSubtype="0" fill="hold" grpId="1" nodeType="after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19" grpId="1"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337" y="0"/>
            <a:ext cx="4872616" cy="400110"/>
          </a:xfrm>
          <a:prstGeom prst="rect">
            <a:avLst/>
          </a:prstGeom>
        </p:spPr>
        <p:txBody>
          <a:bodyPr wrap="none">
            <a:spAutoFit/>
          </a:bodyPr>
          <a:lstStyle/>
          <a:p>
            <a:r>
              <a:rPr lang="en-US" sz="2000" b="1" dirty="0"/>
              <a:t>Activity #3:  Force on a current carrying wire</a:t>
            </a:r>
          </a:p>
        </p:txBody>
      </p:sp>
      <p:pic>
        <p:nvPicPr>
          <p:cNvPr id="3" name="Picture 2"/>
          <p:cNvPicPr>
            <a:picLocks noChangeAspect="1"/>
          </p:cNvPicPr>
          <p:nvPr/>
        </p:nvPicPr>
        <p:blipFill rotWithShape="1">
          <a:blip r:embed="rId2"/>
          <a:srcRect l="31029" t="43903" r="31989" b="29048"/>
          <a:stretch/>
        </p:blipFill>
        <p:spPr>
          <a:xfrm>
            <a:off x="118338" y="711329"/>
            <a:ext cx="5882412" cy="3036612"/>
          </a:xfrm>
          <a:prstGeom prst="rect">
            <a:avLst/>
          </a:prstGeom>
        </p:spPr>
      </p:pic>
      <p:grpSp>
        <p:nvGrpSpPr>
          <p:cNvPr id="8" name="Group 7"/>
          <p:cNvGrpSpPr/>
          <p:nvPr/>
        </p:nvGrpSpPr>
        <p:grpSpPr>
          <a:xfrm>
            <a:off x="2090209" y="3817607"/>
            <a:ext cx="425808" cy="1628775"/>
            <a:chOff x="2400301" y="3805090"/>
            <a:chExt cx="425808" cy="1628775"/>
          </a:xfrm>
        </p:grpSpPr>
        <p:sp>
          <p:nvSpPr>
            <p:cNvPr id="4" name="Cube 3"/>
            <p:cNvSpPr/>
            <p:nvPr/>
          </p:nvSpPr>
          <p:spPr>
            <a:xfrm>
              <a:off x="2411771" y="3805090"/>
              <a:ext cx="414338" cy="1628775"/>
            </a:xfrm>
            <a:prstGeom prst="cub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00301" y="3874494"/>
              <a:ext cx="333746" cy="369332"/>
            </a:xfrm>
            <a:prstGeom prst="rect">
              <a:avLst/>
            </a:prstGeom>
            <a:noFill/>
          </p:spPr>
          <p:txBody>
            <a:bodyPr wrap="none" rtlCol="0">
              <a:spAutoFit/>
            </a:bodyPr>
            <a:lstStyle/>
            <a:p>
              <a:r>
                <a:rPr lang="en-US" b="1" dirty="0">
                  <a:solidFill>
                    <a:srgbClr val="FF0000"/>
                  </a:solidFill>
                </a:rPr>
                <a:t>N</a:t>
              </a:r>
            </a:p>
          </p:txBody>
        </p:sp>
        <p:sp>
          <p:nvSpPr>
            <p:cNvPr id="6" name="TextBox 5"/>
            <p:cNvSpPr txBox="1"/>
            <p:nvPr/>
          </p:nvSpPr>
          <p:spPr>
            <a:xfrm>
              <a:off x="2421942" y="5064533"/>
              <a:ext cx="290464" cy="369332"/>
            </a:xfrm>
            <a:prstGeom prst="rect">
              <a:avLst/>
            </a:prstGeom>
            <a:noFill/>
          </p:spPr>
          <p:txBody>
            <a:bodyPr wrap="none" rtlCol="0">
              <a:spAutoFit/>
            </a:bodyPr>
            <a:lstStyle/>
            <a:p>
              <a:r>
                <a:rPr lang="en-US" dirty="0"/>
                <a:t>S</a:t>
              </a:r>
            </a:p>
          </p:txBody>
        </p:sp>
      </p:grpSp>
      <p:sp>
        <p:nvSpPr>
          <p:cNvPr id="7" name="TextBox 6"/>
          <p:cNvSpPr txBox="1"/>
          <p:nvPr/>
        </p:nvSpPr>
        <p:spPr>
          <a:xfrm>
            <a:off x="2184586" y="780995"/>
            <a:ext cx="364202" cy="523220"/>
          </a:xfrm>
          <a:prstGeom prst="rect">
            <a:avLst/>
          </a:prstGeom>
          <a:noFill/>
        </p:spPr>
        <p:txBody>
          <a:bodyPr wrap="none" rtlCol="0">
            <a:spAutoFit/>
          </a:bodyPr>
          <a:lstStyle/>
          <a:p>
            <a:r>
              <a:rPr lang="en-US" sz="2800" dirty="0">
                <a:solidFill>
                  <a:srgbClr val="FF0000"/>
                </a:solidFill>
              </a:rPr>
              <a:t>+</a:t>
            </a:r>
          </a:p>
        </p:txBody>
      </p:sp>
      <p:sp>
        <p:nvSpPr>
          <p:cNvPr id="9" name="TextBox 8"/>
          <p:cNvSpPr txBox="1"/>
          <p:nvPr/>
        </p:nvSpPr>
        <p:spPr>
          <a:xfrm>
            <a:off x="1614488" y="5567219"/>
            <a:ext cx="8810361" cy="923330"/>
          </a:xfrm>
          <a:prstGeom prst="rect">
            <a:avLst/>
          </a:prstGeom>
          <a:noFill/>
        </p:spPr>
        <p:txBody>
          <a:bodyPr wrap="none" rtlCol="0">
            <a:spAutoFit/>
          </a:bodyPr>
          <a:lstStyle/>
          <a:p>
            <a:pPr marL="342900" indent="-342900">
              <a:buAutoNum type="arabicPeriod"/>
            </a:pPr>
            <a:r>
              <a:rPr lang="en-US" dirty="0"/>
              <a:t>Which direction is the current flowing in the wire segment that’s closest to the magnet?</a:t>
            </a:r>
          </a:p>
          <a:p>
            <a:pPr marL="342900" indent="-342900">
              <a:buAutoNum type="arabicPeriod"/>
            </a:pPr>
            <a:r>
              <a:rPr lang="en-US" dirty="0"/>
              <a:t>Which direction is the EXTERNAL B field from the magnet pointing? See Introduction O.3</a:t>
            </a:r>
          </a:p>
          <a:p>
            <a:pPr marL="342900" indent="-342900">
              <a:buAutoNum type="arabicPeriod"/>
            </a:pPr>
            <a:r>
              <a:rPr lang="en-US" dirty="0"/>
              <a:t>Use Right-Hand-Rule 1B to find the force and deflection of the wire.</a:t>
            </a:r>
          </a:p>
        </p:txBody>
      </p:sp>
      <p:pic>
        <p:nvPicPr>
          <p:cNvPr id="10" name="Picture 9"/>
          <p:cNvPicPr>
            <a:picLocks noChangeAspect="1"/>
          </p:cNvPicPr>
          <p:nvPr/>
        </p:nvPicPr>
        <p:blipFill rotWithShape="1">
          <a:blip r:embed="rId2"/>
          <a:srcRect l="31029" t="43903" r="31989" b="29048"/>
          <a:stretch/>
        </p:blipFill>
        <p:spPr>
          <a:xfrm>
            <a:off x="6289489" y="729519"/>
            <a:ext cx="5902511" cy="3036612"/>
          </a:xfrm>
          <a:prstGeom prst="rect">
            <a:avLst/>
          </a:prstGeom>
        </p:spPr>
      </p:pic>
      <p:grpSp>
        <p:nvGrpSpPr>
          <p:cNvPr id="11" name="Group 10"/>
          <p:cNvGrpSpPr/>
          <p:nvPr/>
        </p:nvGrpSpPr>
        <p:grpSpPr>
          <a:xfrm>
            <a:off x="8306163" y="3819735"/>
            <a:ext cx="414338" cy="1635576"/>
            <a:chOff x="2411771" y="3805090"/>
            <a:chExt cx="414338" cy="1635576"/>
          </a:xfrm>
        </p:grpSpPr>
        <p:sp>
          <p:nvSpPr>
            <p:cNvPr id="12" name="Cube 11"/>
            <p:cNvSpPr/>
            <p:nvPr/>
          </p:nvSpPr>
          <p:spPr>
            <a:xfrm>
              <a:off x="2411771" y="3805090"/>
              <a:ext cx="414338" cy="1628775"/>
            </a:xfrm>
            <a:prstGeom prst="cub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24806" y="5071334"/>
              <a:ext cx="333746" cy="369332"/>
            </a:xfrm>
            <a:prstGeom prst="rect">
              <a:avLst/>
            </a:prstGeom>
            <a:noFill/>
          </p:spPr>
          <p:txBody>
            <a:bodyPr wrap="none" rtlCol="0">
              <a:spAutoFit/>
            </a:bodyPr>
            <a:lstStyle/>
            <a:p>
              <a:r>
                <a:rPr lang="en-US" b="1" dirty="0">
                  <a:solidFill>
                    <a:srgbClr val="FF0000"/>
                  </a:solidFill>
                </a:rPr>
                <a:t>N</a:t>
              </a:r>
            </a:p>
          </p:txBody>
        </p:sp>
        <p:sp>
          <p:nvSpPr>
            <p:cNvPr id="14" name="TextBox 13"/>
            <p:cNvSpPr txBox="1"/>
            <p:nvPr/>
          </p:nvSpPr>
          <p:spPr>
            <a:xfrm>
              <a:off x="2446447" y="3881252"/>
              <a:ext cx="290464" cy="369332"/>
            </a:xfrm>
            <a:prstGeom prst="rect">
              <a:avLst/>
            </a:prstGeom>
            <a:noFill/>
          </p:spPr>
          <p:txBody>
            <a:bodyPr wrap="none" rtlCol="0">
              <a:spAutoFit/>
            </a:bodyPr>
            <a:lstStyle/>
            <a:p>
              <a:r>
                <a:rPr lang="en-US" dirty="0"/>
                <a:t>S</a:t>
              </a:r>
            </a:p>
          </p:txBody>
        </p:sp>
      </p:grpSp>
      <p:sp>
        <p:nvSpPr>
          <p:cNvPr id="15" name="TextBox 14"/>
          <p:cNvSpPr txBox="1"/>
          <p:nvPr/>
        </p:nvSpPr>
        <p:spPr>
          <a:xfrm>
            <a:off x="8356299" y="780995"/>
            <a:ext cx="364202" cy="523220"/>
          </a:xfrm>
          <a:prstGeom prst="rect">
            <a:avLst/>
          </a:prstGeom>
          <a:noFill/>
        </p:spPr>
        <p:txBody>
          <a:bodyPr wrap="none" rtlCol="0">
            <a:spAutoFit/>
          </a:bodyPr>
          <a:lstStyle/>
          <a:p>
            <a:r>
              <a:rPr lang="en-US" sz="2800" dirty="0">
                <a:solidFill>
                  <a:srgbClr val="FF0000"/>
                </a:solidFill>
              </a:rPr>
              <a:t>+</a:t>
            </a:r>
          </a:p>
        </p:txBody>
      </p:sp>
      <p:sp>
        <p:nvSpPr>
          <p:cNvPr id="16" name="Rectangle 15"/>
          <p:cNvSpPr/>
          <p:nvPr/>
        </p:nvSpPr>
        <p:spPr>
          <a:xfrm>
            <a:off x="2880218" y="2833541"/>
            <a:ext cx="1234581" cy="271762"/>
          </a:xfrm>
          <a:prstGeom prst="rect">
            <a:avLst/>
          </a:prstGeom>
          <a:solidFill>
            <a:schemeClr val="bg1"/>
          </a:solidFill>
          <a:ln w="12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76231" y="2833541"/>
            <a:ext cx="1234581" cy="271762"/>
          </a:xfrm>
          <a:prstGeom prst="rect">
            <a:avLst/>
          </a:prstGeom>
          <a:solidFill>
            <a:schemeClr val="bg1"/>
          </a:solidFill>
          <a:ln w="12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992292" y="538052"/>
            <a:ext cx="2078261" cy="369332"/>
          </a:xfrm>
          <a:prstGeom prst="rect">
            <a:avLst/>
          </a:prstGeom>
          <a:solidFill>
            <a:schemeClr val="bg1"/>
          </a:solidFill>
          <a:ln>
            <a:solidFill>
              <a:schemeClr val="bg1"/>
            </a:solidFill>
          </a:ln>
        </p:spPr>
        <p:txBody>
          <a:bodyPr wrap="none" rtlCol="0">
            <a:spAutoFit/>
          </a:bodyPr>
          <a:lstStyle/>
          <a:p>
            <a:r>
              <a:rPr lang="en-US" dirty="0"/>
              <a:t>Power Supply (2.5A)</a:t>
            </a:r>
          </a:p>
        </p:txBody>
      </p:sp>
      <p:sp>
        <p:nvSpPr>
          <p:cNvPr id="19" name="TextBox 18"/>
          <p:cNvSpPr txBox="1"/>
          <p:nvPr/>
        </p:nvSpPr>
        <p:spPr>
          <a:xfrm>
            <a:off x="1778859" y="518819"/>
            <a:ext cx="2078261" cy="369332"/>
          </a:xfrm>
          <a:prstGeom prst="rect">
            <a:avLst/>
          </a:prstGeom>
          <a:solidFill>
            <a:schemeClr val="bg1"/>
          </a:solidFill>
          <a:ln>
            <a:solidFill>
              <a:schemeClr val="bg1"/>
            </a:solidFill>
          </a:ln>
        </p:spPr>
        <p:txBody>
          <a:bodyPr wrap="none" rtlCol="0">
            <a:spAutoFit/>
          </a:bodyPr>
          <a:lstStyle/>
          <a:p>
            <a:r>
              <a:rPr lang="en-US" dirty="0"/>
              <a:t>Power Supply (2.5A)</a:t>
            </a:r>
          </a:p>
        </p:txBody>
      </p:sp>
      <p:sp>
        <p:nvSpPr>
          <p:cNvPr id="20" name="TextBox 19"/>
          <p:cNvSpPr txBox="1"/>
          <p:nvPr/>
        </p:nvSpPr>
        <p:spPr>
          <a:xfrm>
            <a:off x="3497508" y="2741004"/>
            <a:ext cx="3577662" cy="1815882"/>
          </a:xfrm>
          <a:prstGeom prst="rect">
            <a:avLst/>
          </a:prstGeom>
          <a:noFill/>
        </p:spPr>
        <p:txBody>
          <a:bodyPr wrap="square" rtlCol="0">
            <a:spAutoFit/>
          </a:bodyPr>
          <a:lstStyle/>
          <a:p>
            <a:pPr algn="ctr"/>
            <a:r>
              <a:rPr lang="en-US" sz="2800" b="1" dirty="0">
                <a:solidFill>
                  <a:srgbClr val="FF0000"/>
                </a:solidFill>
              </a:rPr>
              <a:t>DO NOT REMOVE THE TAPE FROM THE PERMANENT MAGNETS!!</a:t>
            </a:r>
          </a:p>
        </p:txBody>
      </p:sp>
    </p:spTree>
    <p:extLst>
      <p:ext uri="{BB962C8B-B14F-4D97-AF65-F5344CB8AC3E}">
        <p14:creationId xmlns:p14="http://schemas.microsoft.com/office/powerpoint/2010/main" val="348577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8788" y="928688"/>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rotWithShape="1">
          <a:blip r:embed="rId3"/>
          <a:srcRect l="20566" t="12788" r="15525" b="13448"/>
          <a:stretch/>
        </p:blipFill>
        <p:spPr>
          <a:xfrm>
            <a:off x="5538788" y="0"/>
            <a:ext cx="6653212" cy="7679283"/>
          </a:xfrm>
          <a:prstGeom prst="rect">
            <a:avLst/>
          </a:prstGeom>
        </p:spPr>
      </p:pic>
      <p:sp>
        <p:nvSpPr>
          <p:cNvPr id="5" name="Rectangle 4"/>
          <p:cNvSpPr/>
          <p:nvPr/>
        </p:nvSpPr>
        <p:spPr>
          <a:xfrm>
            <a:off x="168815" y="0"/>
            <a:ext cx="5368457" cy="369332"/>
          </a:xfrm>
          <a:prstGeom prst="rect">
            <a:avLst/>
          </a:prstGeom>
        </p:spPr>
        <p:txBody>
          <a:bodyPr wrap="none">
            <a:spAutoFit/>
          </a:bodyPr>
          <a:lstStyle/>
          <a:p>
            <a:r>
              <a:rPr lang="en-US" b="1" dirty="0"/>
              <a:t>Activity #4:  Electron beam moving in a magnetic field </a:t>
            </a:r>
          </a:p>
        </p:txBody>
      </p:sp>
      <p:sp>
        <p:nvSpPr>
          <p:cNvPr id="6" name="TextBox 5"/>
          <p:cNvSpPr txBox="1"/>
          <p:nvPr/>
        </p:nvSpPr>
        <p:spPr>
          <a:xfrm>
            <a:off x="44745" y="369332"/>
            <a:ext cx="5616596" cy="6186309"/>
          </a:xfrm>
          <a:prstGeom prst="rect">
            <a:avLst/>
          </a:prstGeom>
          <a:noFill/>
        </p:spPr>
        <p:txBody>
          <a:bodyPr wrap="square" rtlCol="0">
            <a:spAutoFit/>
          </a:bodyPr>
          <a:lstStyle/>
          <a:p>
            <a:pPr marL="342900" indent="-342900">
              <a:buAutoNum type="arabicPeriod"/>
            </a:pPr>
            <a:r>
              <a:rPr lang="en-US" dirty="0"/>
              <a:t>External coils supply an </a:t>
            </a:r>
            <a:r>
              <a:rPr lang="en-US" b="1" dirty="0">
                <a:solidFill>
                  <a:srgbClr val="006600"/>
                </a:solidFill>
              </a:rPr>
              <a:t>EXTERNAL </a:t>
            </a:r>
            <a:r>
              <a:rPr lang="en-US" dirty="0"/>
              <a:t>magnetic field</a:t>
            </a:r>
          </a:p>
          <a:p>
            <a:pPr marL="342900" indent="-342900">
              <a:buAutoNum type="arabicPeriod"/>
            </a:pPr>
            <a:r>
              <a:rPr lang="en-US" dirty="0"/>
              <a:t>Electrons move in a counterclockwise circular path</a:t>
            </a:r>
          </a:p>
          <a:p>
            <a:pPr marL="342900" indent="-342900">
              <a:buAutoNum type="arabicPeriod"/>
            </a:pPr>
            <a:r>
              <a:rPr lang="en-US" dirty="0"/>
              <a:t>Electric (Conventional) current (+q’s) would move in a CLOCKWISE circular path</a:t>
            </a:r>
          </a:p>
          <a:p>
            <a:pPr marL="342900" indent="-342900">
              <a:buAutoNum type="arabicPeriod"/>
            </a:pPr>
            <a:r>
              <a:rPr lang="en-US" dirty="0"/>
              <a:t>Force on the electrons and +q’s is toward the center of the circular path.</a:t>
            </a:r>
          </a:p>
          <a:p>
            <a:pPr marL="342900" indent="-342900">
              <a:buAutoNum type="arabicPeriod"/>
            </a:pPr>
            <a:r>
              <a:rPr lang="en-US" dirty="0"/>
              <a:t>Use Right-hand Rule 2A or 2B to find the magnetic field caused by the electrons only. The external coils and their current flow and magnetic fields ARE NOT INCLUDED HERE. Consider the electrons as a CLOCKWISE flowing current in one loop (RHR 2A) or consider each small segment of the electron path as a short straight wire (current flows in the opposite direction than electron flow) (</a:t>
            </a:r>
            <a:r>
              <a:rPr lang="en-US"/>
              <a:t>RHR 2B</a:t>
            </a:r>
            <a:r>
              <a:rPr lang="en-US" dirty="0"/>
              <a:t>)</a:t>
            </a:r>
          </a:p>
          <a:p>
            <a:pPr marL="342900" indent="-342900">
              <a:buAutoNum type="arabicPeriod"/>
            </a:pPr>
            <a:r>
              <a:rPr lang="en-US" dirty="0"/>
              <a:t>To find the direction of the EXTERNAL B FIELD caused by the coils, do not use the B field from due to the electrons found in step 5 above. </a:t>
            </a:r>
            <a:r>
              <a:rPr lang="en-US" u="sng" dirty="0"/>
              <a:t>Consider ONE point on the circular path</a:t>
            </a:r>
            <a:r>
              <a:rPr lang="en-US" dirty="0"/>
              <a:t>: Find the direction of </a:t>
            </a:r>
            <a:r>
              <a:rPr lang="en-US" dirty="0" err="1">
                <a:solidFill>
                  <a:srgbClr val="FF0000"/>
                </a:solidFill>
              </a:rPr>
              <a:t>q</a:t>
            </a:r>
            <a:r>
              <a:rPr lang="en-US" baseline="-25000" dirty="0" err="1">
                <a:solidFill>
                  <a:srgbClr val="FF0000"/>
                </a:solidFill>
              </a:rPr>
              <a:t>+</a:t>
            </a:r>
            <a:r>
              <a:rPr lang="en-US" dirty="0" err="1">
                <a:solidFill>
                  <a:srgbClr val="FF0000"/>
                </a:solidFill>
              </a:rPr>
              <a:t>v</a:t>
            </a:r>
            <a:r>
              <a:rPr lang="en-US" dirty="0"/>
              <a:t> at that point assuming a positive charge (</a:t>
            </a:r>
            <a:r>
              <a:rPr lang="en-US" dirty="0" err="1"/>
              <a:t>convetional</a:t>
            </a:r>
            <a:r>
              <a:rPr lang="en-US" dirty="0"/>
              <a:t> current direction). The direction of the force on +q is known at that point. Use Right-hand-Rule 1 to find the external B field from the large coils.  </a:t>
            </a:r>
            <a:r>
              <a:rPr lang="en-US" sz="1600" dirty="0"/>
              <a:t>(Similar to pre-lab Ques. 13)</a:t>
            </a:r>
          </a:p>
        </p:txBody>
      </p:sp>
      <p:sp>
        <p:nvSpPr>
          <p:cNvPr id="8" name="Oval 7"/>
          <p:cNvSpPr>
            <a:spLocks noChangeAspect="1"/>
          </p:cNvSpPr>
          <p:nvPr/>
        </p:nvSpPr>
        <p:spPr>
          <a:xfrm>
            <a:off x="7533006" y="1717994"/>
            <a:ext cx="2076964" cy="2076964"/>
          </a:xfrm>
          <a:prstGeom prst="ellipse">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37778" y="1435264"/>
            <a:ext cx="370614" cy="369332"/>
          </a:xfrm>
          <a:prstGeom prst="rect">
            <a:avLst/>
          </a:prstGeom>
          <a:noFill/>
        </p:spPr>
        <p:txBody>
          <a:bodyPr wrap="none" rtlCol="0">
            <a:spAutoFit/>
          </a:bodyPr>
          <a:lstStyle/>
          <a:p>
            <a:r>
              <a:rPr lang="en-US" dirty="0"/>
              <a:t>e-</a:t>
            </a:r>
          </a:p>
        </p:txBody>
      </p:sp>
      <p:sp>
        <p:nvSpPr>
          <p:cNvPr id="10" name="TextBox 9"/>
          <p:cNvSpPr txBox="1"/>
          <p:nvPr/>
        </p:nvSpPr>
        <p:spPr>
          <a:xfrm>
            <a:off x="8402211" y="1573763"/>
            <a:ext cx="338554" cy="461665"/>
          </a:xfrm>
          <a:prstGeom prst="rect">
            <a:avLst/>
          </a:prstGeom>
          <a:noFill/>
        </p:spPr>
        <p:txBody>
          <a:bodyPr wrap="none" rtlCol="0">
            <a:spAutoFit/>
          </a:bodyPr>
          <a:lstStyle/>
          <a:p>
            <a:r>
              <a:rPr lang="en-US" sz="2400" dirty="0">
                <a:solidFill>
                  <a:srgbClr val="FF0000"/>
                </a:solidFill>
              </a:rPr>
              <a:t>+</a:t>
            </a:r>
          </a:p>
        </p:txBody>
      </p:sp>
      <p:cxnSp>
        <p:nvCxnSpPr>
          <p:cNvPr id="12" name="Straight Arrow Connector 11"/>
          <p:cNvCxnSpPr/>
          <p:nvPr/>
        </p:nvCxnSpPr>
        <p:spPr>
          <a:xfrm>
            <a:off x="5159311" y="514350"/>
            <a:ext cx="927164" cy="599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59311" y="514350"/>
            <a:ext cx="2022539" cy="783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51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00508 0.0132 C 0.04193 0.0132 0.08021 0.08079 0.08021 0.16435 C 0.08021 0.24745 0.04193 0.3162 -0.00508 0.3162 C -0.05208 0.3162 -0.08984 0.24745 -0.08984 0.16435 C -0.08984 0.08079 -0.05208 0.0132 -0.00508 0.0132 Z " pathEditMode="relative" rAng="0" ptsTypes="AAAAA">
                                      <p:cBhvr>
                                        <p:cTn id="6" dur="3000" spd="-100000" fill="hold"/>
                                        <p:tgtEl>
                                          <p:spTgt spid="9"/>
                                        </p:tgtEl>
                                        <p:attrNameLst>
                                          <p:attrName>ppt_x</p:attrName>
                                          <p:attrName>ppt_y</p:attrName>
                                        </p:attrNameLst>
                                      </p:cBhvr>
                                      <p:rCtr x="26" y="15139"/>
                                    </p:animMotion>
                                  </p:childTnLst>
                                </p:cTn>
                              </p:par>
                              <p:par>
                                <p:cTn id="7" presetID="1" presetClass="path" presetSubtype="0" repeatCount="indefinite" fill="hold" grpId="0" nodeType="withEffect">
                                  <p:stCondLst>
                                    <p:cond delay="0"/>
                                  </p:stCondLst>
                                  <p:childTnLst>
                                    <p:animMotion origin="layout" path="M -0.00078 -0.00602 C 0.04441 -0.00602 0.08139 0.0588 0.08139 0.13889 C 0.08139 0.21898 0.04441 0.28519 -0.00078 0.28519 C -0.04622 0.28519 -0.08281 0.21898 -0.08281 0.13889 C -0.08281 0.0588 -0.04622 -0.00602 -0.00078 -0.00602 Z " pathEditMode="relative" rAng="0" ptsTypes="AAAAA">
                                      <p:cBhvr>
                                        <p:cTn id="8" dur="3000" fill="hold"/>
                                        <p:tgtEl>
                                          <p:spTgt spid="10"/>
                                        </p:tgtEl>
                                        <p:attrNameLst>
                                          <p:attrName>ppt_x</p:attrName>
                                          <p:attrName>ppt_y</p:attrName>
                                        </p:attrNameLst>
                                      </p:cBhvr>
                                      <p:rCtr x="0" y="1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174508" y="1306062"/>
            <a:ext cx="6599513" cy="5156102"/>
            <a:chOff x="3973237" y="319944"/>
            <a:chExt cx="6599513" cy="5156102"/>
          </a:xfrm>
        </p:grpSpPr>
        <p:pic>
          <p:nvPicPr>
            <p:cNvPr id="2" name="Picture 1"/>
            <p:cNvPicPr>
              <a:picLocks noChangeAspect="1"/>
            </p:cNvPicPr>
            <p:nvPr/>
          </p:nvPicPr>
          <p:blipFill rotWithShape="1">
            <a:blip r:embed="rId3"/>
            <a:srcRect l="37942" t="42264" r="47772" b="29687"/>
            <a:stretch/>
          </p:blipFill>
          <p:spPr>
            <a:xfrm>
              <a:off x="6198668" y="319944"/>
              <a:ext cx="4374082" cy="4828247"/>
            </a:xfrm>
            <a:prstGeom prst="rect">
              <a:avLst/>
            </a:prstGeom>
          </p:spPr>
        </p:pic>
        <p:sp>
          <p:nvSpPr>
            <p:cNvPr id="3" name="Cube 2"/>
            <p:cNvSpPr/>
            <p:nvPr/>
          </p:nvSpPr>
          <p:spPr>
            <a:xfrm>
              <a:off x="3986212" y="3214686"/>
              <a:ext cx="1971675" cy="1700213"/>
            </a:xfrm>
            <a:prstGeom prst="cub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Power Supply</a:t>
              </a:r>
            </a:p>
          </p:txBody>
        </p:sp>
        <p:sp>
          <p:nvSpPr>
            <p:cNvPr id="4" name="Oval 3"/>
            <p:cNvSpPr>
              <a:spLocks noChangeAspect="1"/>
            </p:cNvSpPr>
            <p:nvPr/>
          </p:nvSpPr>
          <p:spPr>
            <a:xfrm>
              <a:off x="4770763" y="4374823"/>
              <a:ext cx="402572" cy="402572"/>
            </a:xfrm>
            <a:prstGeom prst="ellipse">
              <a:avLst/>
            </a:prstGeom>
            <a:solidFill>
              <a:schemeClr val="accent2">
                <a:lumMod val="40000"/>
                <a:lumOff val="60000"/>
              </a:schemeClr>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a:t>
              </a:r>
            </a:p>
          </p:txBody>
        </p:sp>
        <p:sp>
          <p:nvSpPr>
            <p:cNvPr id="5" name="Oval 4"/>
            <p:cNvSpPr>
              <a:spLocks noChangeAspect="1"/>
            </p:cNvSpPr>
            <p:nvPr/>
          </p:nvSpPr>
          <p:spPr>
            <a:xfrm>
              <a:off x="4127410" y="4410681"/>
              <a:ext cx="402572" cy="402572"/>
            </a:xfrm>
            <a:prstGeom prst="ellipse">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b="1" dirty="0">
                  <a:solidFill>
                    <a:schemeClr val="tx1"/>
                  </a:solidFill>
                </a:rPr>
                <a:t>-</a:t>
              </a:r>
            </a:p>
          </p:txBody>
        </p:sp>
        <p:sp>
          <p:nvSpPr>
            <p:cNvPr id="6" name="TextBox 5"/>
            <p:cNvSpPr txBox="1"/>
            <p:nvPr/>
          </p:nvSpPr>
          <p:spPr>
            <a:xfrm>
              <a:off x="4770763" y="4005491"/>
              <a:ext cx="549959" cy="369332"/>
            </a:xfrm>
            <a:prstGeom prst="rect">
              <a:avLst/>
            </a:prstGeom>
            <a:noFill/>
          </p:spPr>
          <p:txBody>
            <a:bodyPr wrap="none" rtlCol="0">
              <a:spAutoFit/>
            </a:bodyPr>
            <a:lstStyle/>
            <a:p>
              <a:r>
                <a:rPr lang="en-US" b="1" dirty="0">
                  <a:solidFill>
                    <a:srgbClr val="C00000"/>
                  </a:solidFill>
                </a:rPr>
                <a:t>Red</a:t>
              </a:r>
            </a:p>
          </p:txBody>
        </p:sp>
        <p:sp>
          <p:nvSpPr>
            <p:cNvPr id="7" name="TextBox 6"/>
            <p:cNvSpPr txBox="1"/>
            <p:nvPr/>
          </p:nvSpPr>
          <p:spPr>
            <a:xfrm>
              <a:off x="3973237" y="4022111"/>
              <a:ext cx="797526" cy="369332"/>
            </a:xfrm>
            <a:prstGeom prst="rect">
              <a:avLst/>
            </a:prstGeom>
            <a:noFill/>
          </p:spPr>
          <p:txBody>
            <a:bodyPr wrap="none" rtlCol="0">
              <a:spAutoFit/>
            </a:bodyPr>
            <a:lstStyle/>
            <a:p>
              <a:r>
                <a:rPr lang="en-US" b="1" dirty="0"/>
                <a:t>BLACK</a:t>
              </a:r>
            </a:p>
          </p:txBody>
        </p:sp>
        <p:cxnSp>
          <p:nvCxnSpPr>
            <p:cNvPr id="9" name="Elbow Connector 8"/>
            <p:cNvCxnSpPr>
              <a:stCxn id="4" idx="4"/>
            </p:cNvCxnSpPr>
            <p:nvPr/>
          </p:nvCxnSpPr>
          <p:spPr>
            <a:xfrm rot="16200000" flipH="1">
              <a:off x="5761003" y="3988441"/>
              <a:ext cx="370796" cy="1948704"/>
            </a:xfrm>
            <a:prstGeom prst="bentConnector2">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flipH="1" flipV="1">
              <a:off x="5189340" y="3416778"/>
              <a:ext cx="3462826" cy="12700"/>
            </a:xfrm>
            <a:prstGeom prst="bentConnector3">
              <a:avLst>
                <a:gd name="adj1" fmla="val 50000"/>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 idx="4"/>
            </p:cNvCxnSpPr>
            <p:nvPr/>
          </p:nvCxnSpPr>
          <p:spPr>
            <a:xfrm rot="16200000" flipH="1">
              <a:off x="6051542" y="3090406"/>
              <a:ext cx="654624" cy="4100317"/>
            </a:xfrm>
            <a:prstGeom prst="bentConnector2">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6800911" y="3866105"/>
              <a:ext cx="3199011" cy="20871"/>
            </a:xfrm>
            <a:prstGeom prst="bentConnector3">
              <a:avLst>
                <a:gd name="adj1" fmla="val 50000"/>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 y="23648"/>
            <a:ext cx="8624047" cy="369332"/>
          </a:xfrm>
          <a:prstGeom prst="rect">
            <a:avLst/>
          </a:prstGeom>
        </p:spPr>
        <p:txBody>
          <a:bodyPr wrap="square">
            <a:spAutoFit/>
          </a:bodyPr>
          <a:lstStyle/>
          <a:p>
            <a:r>
              <a:rPr lang="en-US" b="1" dirty="0"/>
              <a:t>Activity #6:  Tracing the field of a magnet and of a coil with a compass </a:t>
            </a:r>
          </a:p>
        </p:txBody>
      </p:sp>
      <p:sp>
        <p:nvSpPr>
          <p:cNvPr id="18" name="TextBox 17"/>
          <p:cNvSpPr txBox="1"/>
          <p:nvPr/>
        </p:nvSpPr>
        <p:spPr>
          <a:xfrm>
            <a:off x="57434" y="561025"/>
            <a:ext cx="6576448" cy="3970318"/>
          </a:xfrm>
          <a:prstGeom prst="rect">
            <a:avLst/>
          </a:prstGeom>
          <a:noFill/>
        </p:spPr>
        <p:txBody>
          <a:bodyPr wrap="square" rtlCol="0">
            <a:spAutoFit/>
          </a:bodyPr>
          <a:lstStyle/>
          <a:p>
            <a:pPr marL="342900" indent="-342900">
              <a:buAutoNum type="arabicPeriod"/>
            </a:pPr>
            <a:r>
              <a:rPr lang="en-US" dirty="0"/>
              <a:t>Turn the power supply voltage Counterclockwise before connecting to the coil. </a:t>
            </a:r>
          </a:p>
          <a:p>
            <a:pPr marL="342900" indent="-342900">
              <a:buAutoNum type="arabicPeriod"/>
            </a:pPr>
            <a:r>
              <a:rPr lang="en-US" dirty="0"/>
              <a:t>Connect the Red power supply plug to “</a:t>
            </a:r>
            <a:r>
              <a:rPr lang="en-US" b="1" dirty="0"/>
              <a:t>S</a:t>
            </a:r>
            <a:r>
              <a:rPr lang="en-US" dirty="0"/>
              <a:t>” of the coil.</a:t>
            </a:r>
          </a:p>
          <a:p>
            <a:pPr marL="342900" indent="-342900">
              <a:buAutoNum type="arabicPeriod"/>
            </a:pPr>
            <a:r>
              <a:rPr lang="en-US" dirty="0"/>
              <a:t>Connect the BLACK power supply plug to “</a:t>
            </a:r>
            <a:r>
              <a:rPr lang="en-US" b="1" dirty="0"/>
              <a:t>F</a:t>
            </a:r>
            <a:r>
              <a:rPr lang="en-US" dirty="0"/>
              <a:t>” of the coil</a:t>
            </a:r>
          </a:p>
          <a:p>
            <a:pPr marL="342900" indent="-342900">
              <a:buAutoNum type="arabicPeriod"/>
            </a:pPr>
            <a:r>
              <a:rPr lang="en-US" dirty="0"/>
              <a:t>Turn the power supply up to about 5 Volts.</a:t>
            </a:r>
          </a:p>
          <a:p>
            <a:pPr marL="342900" indent="-342900">
              <a:buAutoNum type="arabicPeriod"/>
            </a:pPr>
            <a:r>
              <a:rPr lang="en-US" dirty="0"/>
              <a:t>The direction of the current through the coil is shown with black arrows on the side of the coil.</a:t>
            </a:r>
          </a:p>
          <a:p>
            <a:pPr marL="342900" indent="-342900">
              <a:buAutoNum type="arabicPeriod"/>
            </a:pPr>
            <a:r>
              <a:rPr lang="en-US" dirty="0"/>
              <a:t>Use the permanent magnet to determine how the compass reacts to the North pole of a magnet. Does the compass needle tip point toward a north pole or does the compass needle tail point toward a north pole?</a:t>
            </a:r>
          </a:p>
          <a:p>
            <a:pPr marL="342900" indent="-342900">
              <a:buAutoNum type="arabicPeriod"/>
            </a:pPr>
            <a:r>
              <a:rPr lang="en-US" dirty="0"/>
              <a:t>After testing the compass, move the permanent magnet far from the coil.</a:t>
            </a:r>
          </a:p>
          <a:p>
            <a:pPr marL="342900" indent="-342900">
              <a:buAutoNum type="arabicPeriod"/>
            </a:pPr>
            <a:r>
              <a:rPr lang="en-US" dirty="0"/>
              <a:t>For Q15, orient the coil like the coil below.</a:t>
            </a:r>
          </a:p>
        </p:txBody>
      </p:sp>
      <p:sp>
        <p:nvSpPr>
          <p:cNvPr id="20" name="Can 19"/>
          <p:cNvSpPr/>
          <p:nvPr/>
        </p:nvSpPr>
        <p:spPr>
          <a:xfrm rot="16200000">
            <a:off x="1741635" y="3971575"/>
            <a:ext cx="914400" cy="2158669"/>
          </a:xfrm>
          <a:prstGeom prst="can">
            <a:avLst>
              <a:gd name="adj" fmla="val 81863"/>
            </a:avLst>
          </a:prstGeom>
          <a:solidFill>
            <a:schemeClr val="accent2">
              <a:lumMod val="75000"/>
              <a:alpha val="83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59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s://encrypted-tbn1.gstatic.com/images?q=tbn:ANd9GcSx-0S18F0KoieYbw2Rn-3UyA9sdS5OzVRrW8inNJYg97us3qq_qA"/>
          <p:cNvPicPr>
            <a:picLocks noChangeAspect="1" noChangeArrowheads="1"/>
          </p:cNvPicPr>
          <p:nvPr/>
        </p:nvPicPr>
        <p:blipFill>
          <a:blip r:embed="rId3" cstate="print"/>
          <a:srcRect/>
          <a:stretch>
            <a:fillRect/>
          </a:stretch>
        </p:blipFill>
        <p:spPr bwMode="auto">
          <a:xfrm>
            <a:off x="8161123" y="3810456"/>
            <a:ext cx="3048000" cy="2955326"/>
          </a:xfrm>
          <a:prstGeom prst="rect">
            <a:avLst/>
          </a:prstGeom>
          <a:noFill/>
        </p:spPr>
      </p:pic>
      <p:sp>
        <p:nvSpPr>
          <p:cNvPr id="26" name="TextBox 25"/>
          <p:cNvSpPr txBox="1"/>
          <p:nvPr/>
        </p:nvSpPr>
        <p:spPr>
          <a:xfrm>
            <a:off x="336688" y="-7379"/>
            <a:ext cx="4552950" cy="738664"/>
          </a:xfrm>
          <a:prstGeom prst="rect">
            <a:avLst/>
          </a:prstGeom>
          <a:noFill/>
        </p:spPr>
        <p:txBody>
          <a:bodyPr wrap="square" rtlCol="0">
            <a:spAutoFit/>
          </a:bodyPr>
          <a:lstStyle/>
          <a:p>
            <a:r>
              <a:rPr lang="en-US" sz="1400" dirty="0">
                <a:solidFill>
                  <a:prstClr val="black"/>
                </a:solidFill>
              </a:rPr>
              <a:t>Wrap your fingers of your right hand in the direction of the current, your thumb points in the direction of the magnetic field inside the loops</a:t>
            </a:r>
          </a:p>
        </p:txBody>
      </p:sp>
      <p:sp>
        <p:nvSpPr>
          <p:cNvPr id="28" name="TextBox 27"/>
          <p:cNvSpPr txBox="1"/>
          <p:nvPr/>
        </p:nvSpPr>
        <p:spPr>
          <a:xfrm>
            <a:off x="7148452" y="-12775"/>
            <a:ext cx="4552950" cy="738664"/>
          </a:xfrm>
          <a:prstGeom prst="rect">
            <a:avLst/>
          </a:prstGeom>
          <a:noFill/>
        </p:spPr>
        <p:txBody>
          <a:bodyPr wrap="square" rtlCol="0">
            <a:spAutoFit/>
          </a:bodyPr>
          <a:lstStyle/>
          <a:p>
            <a:r>
              <a:rPr lang="en-US" sz="1400" dirty="0">
                <a:solidFill>
                  <a:prstClr val="black"/>
                </a:solidFill>
              </a:rPr>
              <a:t>Point your thumb of your right hand  in the direction of the current. Your fingers of your right hand wrap in the direction of the circular magnetic field around the wire.</a:t>
            </a:r>
          </a:p>
        </p:txBody>
      </p:sp>
      <p:grpSp>
        <p:nvGrpSpPr>
          <p:cNvPr id="52" name="Group 51"/>
          <p:cNvGrpSpPr/>
          <p:nvPr/>
        </p:nvGrpSpPr>
        <p:grpSpPr>
          <a:xfrm>
            <a:off x="591988" y="669833"/>
            <a:ext cx="3626370" cy="1826494"/>
            <a:chOff x="255301" y="781987"/>
            <a:chExt cx="3626370" cy="1826494"/>
          </a:xfrm>
        </p:grpSpPr>
        <p:grpSp>
          <p:nvGrpSpPr>
            <p:cNvPr id="25" name="Group 24"/>
            <p:cNvGrpSpPr/>
            <p:nvPr/>
          </p:nvGrpSpPr>
          <p:grpSpPr>
            <a:xfrm>
              <a:off x="255301" y="781987"/>
              <a:ext cx="3626370" cy="1424066"/>
              <a:chOff x="645826" y="629587"/>
              <a:chExt cx="3626370" cy="1424066"/>
            </a:xfrm>
          </p:grpSpPr>
          <p:grpSp>
            <p:nvGrpSpPr>
              <p:cNvPr id="14" name="Group 13"/>
              <p:cNvGrpSpPr/>
              <p:nvPr/>
            </p:nvGrpSpPr>
            <p:grpSpPr>
              <a:xfrm>
                <a:off x="645826" y="629587"/>
                <a:ext cx="3626370" cy="1424066"/>
                <a:chOff x="990600" y="914400"/>
                <a:chExt cx="4876800" cy="2211092"/>
              </a:xfrm>
            </p:grpSpPr>
            <p:pic>
              <p:nvPicPr>
                <p:cNvPr id="11266" name="Picture 2" descr="http://www.aplusphysics.com/courses/honors/magnets/images/2ndRHR.png"/>
                <p:cNvPicPr>
                  <a:picLocks noChangeAspect="1" noChangeArrowheads="1"/>
                </p:cNvPicPr>
                <p:nvPr/>
              </p:nvPicPr>
              <p:blipFill>
                <a:blip r:embed="rId4" cstate="print"/>
                <a:srcRect/>
                <a:stretch>
                  <a:fillRect/>
                </a:stretch>
              </p:blipFill>
              <p:spPr bwMode="auto">
                <a:xfrm>
                  <a:off x="990600" y="914400"/>
                  <a:ext cx="4876800" cy="2211092"/>
                </a:xfrm>
                <a:prstGeom prst="rect">
                  <a:avLst/>
                </a:prstGeom>
                <a:noFill/>
              </p:spPr>
            </p:pic>
            <p:cxnSp>
              <p:nvCxnSpPr>
                <p:cNvPr id="7" name="Straight Connector 6"/>
                <p:cNvCxnSpPr/>
                <p:nvPr/>
              </p:nvCxnSpPr>
              <p:spPr>
                <a:xfrm>
                  <a:off x="3526629" y="1652590"/>
                  <a:ext cx="2384" cy="761998"/>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52860" y="1688308"/>
                  <a:ext cx="0" cy="65246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07641" y="1669260"/>
                  <a:ext cx="0" cy="65246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69566" y="1662116"/>
                  <a:ext cx="0" cy="65246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90935" y="1757354"/>
                  <a:ext cx="0" cy="65246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1104901" y="1316832"/>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09826" y="1328738"/>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45406" y="1316832"/>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57400" y="1328738"/>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00213" y="1328738"/>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74157" y="1321594"/>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33726" y="1312069"/>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64707" y="1309688"/>
                <a:ext cx="0" cy="119062"/>
              </a:xfrm>
              <a:prstGeom prst="straightConnector1">
                <a:avLst/>
              </a:prstGeom>
              <a:ln w="9525">
                <a:solidFill>
                  <a:srgbClr val="0000CC"/>
                </a:solidFill>
                <a:tailEnd type="stealth"/>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47675" y="1962150"/>
              <a:ext cx="413896" cy="646331"/>
            </a:xfrm>
            <a:prstGeom prst="rect">
              <a:avLst/>
            </a:prstGeom>
            <a:noFill/>
          </p:spPr>
          <p:txBody>
            <a:bodyPr wrap="none" rtlCol="0">
              <a:spAutoFit/>
            </a:bodyPr>
            <a:lstStyle/>
            <a:p>
              <a:r>
                <a:rPr lang="en-US" sz="3600" dirty="0">
                  <a:solidFill>
                    <a:srgbClr val="C00000"/>
                  </a:solidFill>
                </a:rPr>
                <a:t>+</a:t>
              </a:r>
            </a:p>
          </p:txBody>
        </p:sp>
        <p:sp>
          <p:nvSpPr>
            <p:cNvPr id="32" name="TextBox 31"/>
            <p:cNvSpPr txBox="1"/>
            <p:nvPr/>
          </p:nvSpPr>
          <p:spPr>
            <a:xfrm>
              <a:off x="2943225" y="1962150"/>
              <a:ext cx="325730" cy="646331"/>
            </a:xfrm>
            <a:prstGeom prst="rect">
              <a:avLst/>
            </a:prstGeom>
            <a:noFill/>
          </p:spPr>
          <p:txBody>
            <a:bodyPr wrap="none" rtlCol="0">
              <a:spAutoFit/>
            </a:bodyPr>
            <a:lstStyle/>
            <a:p>
              <a:r>
                <a:rPr lang="en-US" sz="3600" dirty="0">
                  <a:solidFill>
                    <a:prstClr val="black"/>
                  </a:solidFill>
                </a:rPr>
                <a:t>-</a:t>
              </a:r>
            </a:p>
          </p:txBody>
        </p:sp>
      </p:grpSp>
      <p:grpSp>
        <p:nvGrpSpPr>
          <p:cNvPr id="35" name="Group 34"/>
          <p:cNvGrpSpPr/>
          <p:nvPr/>
        </p:nvGrpSpPr>
        <p:grpSpPr>
          <a:xfrm>
            <a:off x="7885244" y="349178"/>
            <a:ext cx="3038283" cy="2764851"/>
            <a:chOff x="4120045" y="727311"/>
            <a:chExt cx="4293704" cy="4027485"/>
          </a:xfrm>
        </p:grpSpPr>
        <p:pic>
          <p:nvPicPr>
            <p:cNvPr id="11268" name="Picture 4" descr="http://www.explorelearning.com/ELContent/gizmos/ELScience_Deliverable/ExplorationGuides/images/EL_MSPS_Magnetism2.gif"/>
            <p:cNvPicPr>
              <a:picLocks noChangeAspect="1" noChangeArrowheads="1"/>
            </p:cNvPicPr>
            <p:nvPr/>
          </p:nvPicPr>
          <p:blipFill>
            <a:blip r:embed="rId5" cstate="print"/>
            <a:srcRect/>
            <a:stretch>
              <a:fillRect/>
            </a:stretch>
          </p:blipFill>
          <p:spPr bwMode="auto">
            <a:xfrm>
              <a:off x="5641974" y="1323974"/>
              <a:ext cx="2771775" cy="2771775"/>
            </a:xfrm>
            <a:prstGeom prst="rect">
              <a:avLst/>
            </a:prstGeom>
            <a:noFill/>
          </p:spPr>
        </p:pic>
        <p:sp>
          <p:nvSpPr>
            <p:cNvPr id="29" name="TextBox 28"/>
            <p:cNvSpPr txBox="1"/>
            <p:nvPr/>
          </p:nvSpPr>
          <p:spPr>
            <a:xfrm>
              <a:off x="4120045" y="2750135"/>
              <a:ext cx="1839364" cy="672495"/>
            </a:xfrm>
            <a:prstGeom prst="rect">
              <a:avLst/>
            </a:prstGeom>
            <a:noFill/>
          </p:spPr>
          <p:txBody>
            <a:bodyPr wrap="square" rtlCol="0">
              <a:spAutoFit/>
            </a:bodyPr>
            <a:lstStyle/>
            <a:p>
              <a:pPr algn="ctr"/>
              <a:r>
                <a:rPr lang="en-US" sz="1200" dirty="0">
                  <a:solidFill>
                    <a:prstClr val="black"/>
                  </a:solidFill>
                </a:rPr>
                <a:t>weaker B field farther from wire</a:t>
              </a:r>
            </a:p>
          </p:txBody>
        </p:sp>
        <p:sp>
          <p:nvSpPr>
            <p:cNvPr id="30" name="TextBox 29"/>
            <p:cNvSpPr txBox="1"/>
            <p:nvPr/>
          </p:nvSpPr>
          <p:spPr>
            <a:xfrm>
              <a:off x="5991690" y="2683843"/>
              <a:ext cx="1050588" cy="672495"/>
            </a:xfrm>
            <a:prstGeom prst="rect">
              <a:avLst/>
            </a:prstGeom>
            <a:noFill/>
          </p:spPr>
          <p:txBody>
            <a:bodyPr wrap="none" rtlCol="0">
              <a:spAutoFit/>
            </a:bodyPr>
            <a:lstStyle/>
            <a:p>
              <a:pPr algn="ctr"/>
              <a:r>
                <a:rPr lang="en-US" sz="1200" dirty="0">
                  <a:solidFill>
                    <a:prstClr val="black"/>
                  </a:solidFill>
                </a:rPr>
                <a:t>stronger </a:t>
              </a:r>
            </a:p>
            <a:p>
              <a:pPr algn="ctr"/>
              <a:r>
                <a:rPr lang="en-US" sz="1200" dirty="0">
                  <a:solidFill>
                    <a:prstClr val="black"/>
                  </a:solidFill>
                </a:rPr>
                <a:t>B field</a:t>
              </a:r>
            </a:p>
          </p:txBody>
        </p:sp>
        <p:sp>
          <p:nvSpPr>
            <p:cNvPr id="33" name="TextBox 32"/>
            <p:cNvSpPr txBox="1"/>
            <p:nvPr/>
          </p:nvSpPr>
          <p:spPr>
            <a:xfrm>
              <a:off x="6777236" y="3813303"/>
              <a:ext cx="584918" cy="941493"/>
            </a:xfrm>
            <a:prstGeom prst="rect">
              <a:avLst/>
            </a:prstGeom>
            <a:noFill/>
          </p:spPr>
          <p:txBody>
            <a:bodyPr wrap="none" rtlCol="0">
              <a:spAutoFit/>
            </a:bodyPr>
            <a:lstStyle/>
            <a:p>
              <a:r>
                <a:rPr lang="en-US" sz="3600" dirty="0">
                  <a:solidFill>
                    <a:srgbClr val="C00000"/>
                  </a:solidFill>
                </a:rPr>
                <a:t>+</a:t>
              </a:r>
            </a:p>
          </p:txBody>
        </p:sp>
        <p:sp>
          <p:nvSpPr>
            <p:cNvPr id="34" name="TextBox 33"/>
            <p:cNvSpPr txBox="1"/>
            <p:nvPr/>
          </p:nvSpPr>
          <p:spPr>
            <a:xfrm>
              <a:off x="6819273" y="727311"/>
              <a:ext cx="460322" cy="941493"/>
            </a:xfrm>
            <a:prstGeom prst="rect">
              <a:avLst/>
            </a:prstGeom>
            <a:noFill/>
          </p:spPr>
          <p:txBody>
            <a:bodyPr wrap="none" rtlCol="0">
              <a:spAutoFit/>
            </a:bodyPr>
            <a:lstStyle/>
            <a:p>
              <a:r>
                <a:rPr lang="en-US" sz="3600" dirty="0">
                  <a:solidFill>
                    <a:prstClr val="black"/>
                  </a:solidFill>
                </a:rPr>
                <a:t>-</a:t>
              </a:r>
            </a:p>
          </p:txBody>
        </p:sp>
      </p:grpSp>
      <p:grpSp>
        <p:nvGrpSpPr>
          <p:cNvPr id="36" name="Group 35"/>
          <p:cNvGrpSpPr/>
          <p:nvPr/>
        </p:nvGrpSpPr>
        <p:grpSpPr>
          <a:xfrm>
            <a:off x="552391" y="4084010"/>
            <a:ext cx="3990975" cy="2628900"/>
            <a:chOff x="4191000" y="379730"/>
            <a:chExt cx="4876800" cy="3994150"/>
          </a:xfrm>
        </p:grpSpPr>
        <p:pic>
          <p:nvPicPr>
            <p:cNvPr id="37" name="Picture 36" descr="RHRhandWithVectorArrows.jpg"/>
            <p:cNvPicPr>
              <a:picLocks noChangeAspect="1"/>
            </p:cNvPicPr>
            <p:nvPr/>
          </p:nvPicPr>
          <p:blipFill>
            <a:blip r:embed="rId6" cstate="print"/>
            <a:stretch>
              <a:fillRect/>
            </a:stretch>
          </p:blipFill>
          <p:spPr>
            <a:xfrm>
              <a:off x="4191000" y="716280"/>
              <a:ext cx="4876800" cy="3657600"/>
            </a:xfrm>
            <a:prstGeom prst="rect">
              <a:avLst/>
            </a:prstGeom>
          </p:spPr>
        </p:pic>
        <p:sp>
          <p:nvSpPr>
            <p:cNvPr id="38" name="TextBox 37"/>
            <p:cNvSpPr txBox="1"/>
            <p:nvPr/>
          </p:nvSpPr>
          <p:spPr>
            <a:xfrm>
              <a:off x="4811685" y="2106931"/>
              <a:ext cx="910244" cy="701419"/>
            </a:xfrm>
            <a:prstGeom prst="rect">
              <a:avLst/>
            </a:prstGeom>
            <a:noFill/>
          </p:spPr>
          <p:txBody>
            <a:bodyPr wrap="square" rtlCol="0">
              <a:spAutoFit/>
            </a:bodyPr>
            <a:lstStyle/>
            <a:p>
              <a:r>
                <a:rPr lang="en-US" sz="2400" dirty="0" err="1">
                  <a:solidFill>
                    <a:srgbClr val="C00000"/>
                  </a:solidFill>
                </a:rPr>
                <a:t>q</a:t>
              </a:r>
              <a:r>
                <a:rPr lang="en-US" sz="2400" baseline="-25000" dirty="0" err="1">
                  <a:solidFill>
                    <a:srgbClr val="C00000"/>
                  </a:solidFill>
                </a:rPr>
                <a:t>+</a:t>
              </a:r>
              <a:r>
                <a:rPr lang="en-US" sz="2400" dirty="0" err="1">
                  <a:solidFill>
                    <a:prstClr val="black"/>
                  </a:solidFill>
                </a:rPr>
                <a:t>v</a:t>
              </a:r>
              <a:endParaRPr lang="en-US" sz="2400" dirty="0">
                <a:solidFill>
                  <a:prstClr val="black"/>
                </a:solidFill>
              </a:endParaRPr>
            </a:p>
          </p:txBody>
        </p:sp>
        <p:sp>
          <p:nvSpPr>
            <p:cNvPr id="39" name="TextBox 38"/>
            <p:cNvSpPr txBox="1"/>
            <p:nvPr/>
          </p:nvSpPr>
          <p:spPr>
            <a:xfrm>
              <a:off x="5181600" y="3459480"/>
              <a:ext cx="1262016" cy="701419"/>
            </a:xfrm>
            <a:prstGeom prst="rect">
              <a:avLst/>
            </a:prstGeom>
            <a:noFill/>
          </p:spPr>
          <p:txBody>
            <a:bodyPr wrap="none" rtlCol="0">
              <a:spAutoFit/>
            </a:bodyPr>
            <a:lstStyle/>
            <a:p>
              <a:r>
                <a:rPr lang="en-US" sz="2400" dirty="0" err="1">
                  <a:solidFill>
                    <a:prstClr val="black"/>
                  </a:solidFill>
                </a:rPr>
                <a:t>B</a:t>
              </a:r>
              <a:r>
                <a:rPr lang="en-US" sz="2400" baseline="-32000" dirty="0" err="1">
                  <a:solidFill>
                    <a:prstClr val="black"/>
                  </a:solidFill>
                </a:rPr>
                <a:t>external</a:t>
              </a:r>
              <a:endParaRPr lang="en-US" sz="2400" baseline="-32000" dirty="0">
                <a:solidFill>
                  <a:prstClr val="black"/>
                </a:solidFill>
              </a:endParaRPr>
            </a:p>
          </p:txBody>
        </p:sp>
        <p:sp>
          <p:nvSpPr>
            <p:cNvPr id="40" name="TextBox 39"/>
            <p:cNvSpPr txBox="1"/>
            <p:nvPr/>
          </p:nvSpPr>
          <p:spPr>
            <a:xfrm>
              <a:off x="6529064" y="379730"/>
              <a:ext cx="398028" cy="701419"/>
            </a:xfrm>
            <a:prstGeom prst="rect">
              <a:avLst/>
            </a:prstGeom>
            <a:noFill/>
          </p:spPr>
          <p:txBody>
            <a:bodyPr wrap="none" rtlCol="0">
              <a:spAutoFit/>
            </a:bodyPr>
            <a:lstStyle/>
            <a:p>
              <a:r>
                <a:rPr lang="en-US" sz="2400" dirty="0">
                  <a:solidFill>
                    <a:prstClr val="black"/>
                  </a:solidFill>
                </a:rPr>
                <a:t>F</a:t>
              </a:r>
            </a:p>
          </p:txBody>
        </p:sp>
      </p:grpSp>
      <p:sp>
        <p:nvSpPr>
          <p:cNvPr id="41" name="TextBox 40"/>
          <p:cNvSpPr txBox="1"/>
          <p:nvPr/>
        </p:nvSpPr>
        <p:spPr>
          <a:xfrm>
            <a:off x="228601" y="3182333"/>
            <a:ext cx="11801474" cy="738664"/>
          </a:xfrm>
          <a:prstGeom prst="rect">
            <a:avLst/>
          </a:prstGeom>
          <a:noFill/>
        </p:spPr>
        <p:txBody>
          <a:bodyPr wrap="square" rtlCol="0">
            <a:spAutoFit/>
          </a:bodyPr>
          <a:lstStyle/>
          <a:p>
            <a:r>
              <a:rPr lang="en-US" sz="1400" dirty="0">
                <a:solidFill>
                  <a:prstClr val="black"/>
                </a:solidFill>
              </a:rPr>
              <a:t>A </a:t>
            </a:r>
            <a:r>
              <a:rPr lang="en-US" sz="1400" b="1" dirty="0">
                <a:solidFill>
                  <a:srgbClr val="C00000"/>
                </a:solidFill>
              </a:rPr>
              <a:t>POSITIVE</a:t>
            </a:r>
            <a:r>
              <a:rPr lang="en-US" sz="1400" dirty="0">
                <a:solidFill>
                  <a:prstClr val="black"/>
                </a:solidFill>
              </a:rPr>
              <a:t> charge, </a:t>
            </a:r>
            <a:r>
              <a:rPr lang="en-US" sz="1400" b="1" dirty="0">
                <a:solidFill>
                  <a:srgbClr val="C00000"/>
                </a:solidFill>
              </a:rPr>
              <a:t>q</a:t>
            </a:r>
            <a:r>
              <a:rPr lang="en-US" sz="1400" b="1" baseline="-25000" dirty="0">
                <a:solidFill>
                  <a:srgbClr val="C00000"/>
                </a:solidFill>
              </a:rPr>
              <a:t>+</a:t>
            </a:r>
            <a:r>
              <a:rPr lang="en-US" sz="1400" dirty="0">
                <a:solidFill>
                  <a:prstClr val="black"/>
                </a:solidFill>
              </a:rPr>
              <a:t>, moving with velocity, v, in an </a:t>
            </a:r>
            <a:r>
              <a:rPr lang="en-US" sz="1400" b="1" u="sng" dirty="0">
                <a:solidFill>
                  <a:prstClr val="black"/>
                </a:solidFill>
              </a:rPr>
              <a:t>external</a:t>
            </a:r>
            <a:r>
              <a:rPr lang="en-US" sz="1400" dirty="0">
                <a:solidFill>
                  <a:prstClr val="black"/>
                </a:solidFill>
              </a:rPr>
              <a:t> magnetic field, </a:t>
            </a:r>
            <a:r>
              <a:rPr lang="en-US" sz="1400" dirty="0" err="1">
                <a:solidFill>
                  <a:prstClr val="black"/>
                </a:solidFill>
              </a:rPr>
              <a:t>B</a:t>
            </a:r>
            <a:r>
              <a:rPr lang="en-US" sz="1400" baseline="-25000" dirty="0" err="1">
                <a:solidFill>
                  <a:prstClr val="black"/>
                </a:solidFill>
              </a:rPr>
              <a:t>external</a:t>
            </a:r>
            <a:r>
              <a:rPr lang="en-US" sz="1400" dirty="0">
                <a:solidFill>
                  <a:prstClr val="black"/>
                </a:solidFill>
              </a:rPr>
              <a:t>, will feel a force, F, perpendicular to both the direction of the velocity and magnetic field. Point your index finger in the direction of the </a:t>
            </a:r>
            <a:r>
              <a:rPr lang="en-US" sz="1400" b="1" dirty="0">
                <a:solidFill>
                  <a:srgbClr val="C00000"/>
                </a:solidFill>
              </a:rPr>
              <a:t>POSITIVE</a:t>
            </a:r>
            <a:r>
              <a:rPr lang="en-US" sz="1400" dirty="0">
                <a:solidFill>
                  <a:prstClr val="black"/>
                </a:solidFill>
              </a:rPr>
              <a:t> charge’s velocity, middle finger in the direction of the </a:t>
            </a:r>
            <a:r>
              <a:rPr lang="en-US" sz="1400" b="1" u="sng" dirty="0">
                <a:solidFill>
                  <a:prstClr val="black"/>
                </a:solidFill>
              </a:rPr>
              <a:t>external </a:t>
            </a:r>
            <a:r>
              <a:rPr lang="en-US" sz="1400" dirty="0">
                <a:solidFill>
                  <a:prstClr val="black"/>
                </a:solidFill>
              </a:rPr>
              <a:t>magnetic field. Your thumb will point in the direction of the force the </a:t>
            </a:r>
            <a:r>
              <a:rPr lang="en-US" sz="1400" b="1" dirty="0">
                <a:solidFill>
                  <a:srgbClr val="C00000"/>
                </a:solidFill>
              </a:rPr>
              <a:t>POSITIVE</a:t>
            </a:r>
            <a:r>
              <a:rPr lang="en-US" sz="1400" dirty="0">
                <a:solidFill>
                  <a:prstClr val="black"/>
                </a:solidFill>
              </a:rPr>
              <a:t> charge feels. You can replace </a:t>
            </a:r>
            <a:r>
              <a:rPr lang="en-US" sz="1400" dirty="0" err="1">
                <a:solidFill>
                  <a:srgbClr val="C00000"/>
                </a:solidFill>
              </a:rPr>
              <a:t>q</a:t>
            </a:r>
            <a:r>
              <a:rPr lang="en-US" sz="1400" baseline="-25000" dirty="0" err="1">
                <a:solidFill>
                  <a:srgbClr val="C00000"/>
                </a:solidFill>
              </a:rPr>
              <a:t>+</a:t>
            </a:r>
            <a:r>
              <a:rPr lang="en-US" sz="1400" dirty="0" err="1">
                <a:solidFill>
                  <a:prstClr val="black"/>
                </a:solidFill>
              </a:rPr>
              <a:t>v</a:t>
            </a:r>
            <a:r>
              <a:rPr lang="en-US" sz="1400" dirty="0">
                <a:solidFill>
                  <a:prstClr val="black"/>
                </a:solidFill>
              </a:rPr>
              <a:t> with a current in a wire, </a:t>
            </a:r>
            <a:r>
              <a:rPr lang="en-US" sz="1400" dirty="0">
                <a:solidFill>
                  <a:prstClr val="black"/>
                </a:solidFill>
                <a:latin typeface="Times New Roman" pitchFamily="18" charset="0"/>
                <a:cs typeface="Times New Roman" pitchFamily="18" charset="0"/>
              </a:rPr>
              <a:t>I</a:t>
            </a:r>
            <a:r>
              <a:rPr lang="en-US" sz="1400" dirty="0">
                <a:solidFill>
                  <a:prstClr val="black"/>
                </a:solidFill>
              </a:rPr>
              <a:t>, times the length of wire, L, that’s in the B field. </a:t>
            </a:r>
          </a:p>
        </p:txBody>
      </p:sp>
      <p:sp>
        <p:nvSpPr>
          <p:cNvPr id="43" name="TextBox 42"/>
          <p:cNvSpPr txBox="1"/>
          <p:nvPr/>
        </p:nvSpPr>
        <p:spPr>
          <a:xfrm>
            <a:off x="4441852" y="4641788"/>
            <a:ext cx="3160600" cy="1292662"/>
          </a:xfrm>
          <a:prstGeom prst="rect">
            <a:avLst/>
          </a:prstGeom>
          <a:noFill/>
        </p:spPr>
        <p:txBody>
          <a:bodyPr wrap="square" rtlCol="0">
            <a:spAutoFit/>
          </a:bodyPr>
          <a:lstStyle/>
          <a:p>
            <a:r>
              <a:rPr lang="en-US" sz="1400" dirty="0">
                <a:solidFill>
                  <a:prstClr val="black"/>
                </a:solidFill>
              </a:rPr>
              <a:t>These equations  give the magnitude of the force on a moving charge or current carrying wire in an </a:t>
            </a:r>
            <a:r>
              <a:rPr lang="en-US" sz="1400" b="1" dirty="0">
                <a:solidFill>
                  <a:prstClr val="black"/>
                </a:solidFill>
              </a:rPr>
              <a:t>external</a:t>
            </a:r>
            <a:r>
              <a:rPr lang="en-US" sz="1400" dirty="0">
                <a:solidFill>
                  <a:prstClr val="black"/>
                </a:solidFill>
              </a:rPr>
              <a:t> B field</a:t>
            </a:r>
          </a:p>
          <a:p>
            <a:r>
              <a:rPr lang="en-US" dirty="0">
                <a:solidFill>
                  <a:prstClr val="black"/>
                </a:solidFill>
              </a:rPr>
              <a:t>F = </a:t>
            </a:r>
            <a:r>
              <a:rPr lang="en-US" dirty="0" err="1">
                <a:solidFill>
                  <a:srgbClr val="C00000"/>
                </a:solidFill>
              </a:rPr>
              <a:t>q</a:t>
            </a:r>
            <a:r>
              <a:rPr lang="en-US" baseline="-25000" dirty="0" err="1">
                <a:solidFill>
                  <a:srgbClr val="C00000"/>
                </a:solidFill>
              </a:rPr>
              <a:t>+</a:t>
            </a:r>
            <a:r>
              <a:rPr lang="en-US" dirty="0" err="1">
                <a:solidFill>
                  <a:prstClr val="black"/>
                </a:solidFill>
              </a:rPr>
              <a:t>v</a:t>
            </a:r>
            <a:r>
              <a:rPr lang="en-US" dirty="0">
                <a:solidFill>
                  <a:prstClr val="black"/>
                </a:solidFill>
              </a:rPr>
              <a:t> </a:t>
            </a:r>
            <a:r>
              <a:rPr lang="en-US" sz="1400" baseline="30000" dirty="0">
                <a:solidFill>
                  <a:prstClr val="black"/>
                </a:solidFill>
              </a:rPr>
              <a:t>x</a:t>
            </a:r>
            <a:r>
              <a:rPr lang="en-US" dirty="0">
                <a:solidFill>
                  <a:prstClr val="black"/>
                </a:solidFill>
              </a:rPr>
              <a:t> </a:t>
            </a:r>
            <a:r>
              <a:rPr lang="en-US" dirty="0" err="1">
                <a:solidFill>
                  <a:prstClr val="black"/>
                </a:solidFill>
              </a:rPr>
              <a:t>B</a:t>
            </a:r>
            <a:r>
              <a:rPr lang="en-US" baseline="-32000" dirty="0" err="1">
                <a:solidFill>
                  <a:prstClr val="black"/>
                </a:solidFill>
              </a:rPr>
              <a:t>external</a:t>
            </a:r>
            <a:endParaRPr lang="en-US" dirty="0">
              <a:solidFill>
                <a:prstClr val="black"/>
              </a:solidFill>
            </a:endParaRPr>
          </a:p>
          <a:p>
            <a:r>
              <a:rPr lang="en-US" dirty="0">
                <a:solidFill>
                  <a:prstClr val="black"/>
                </a:solidFill>
              </a:rPr>
              <a:t>F =  </a:t>
            </a:r>
            <a:r>
              <a:rPr lang="en-US" dirty="0">
                <a:solidFill>
                  <a:prstClr val="black"/>
                </a:solidFill>
                <a:latin typeface="Times New Roman" pitchFamily="18" charset="0"/>
                <a:cs typeface="Times New Roman" pitchFamily="18" charset="0"/>
              </a:rPr>
              <a:t>I</a:t>
            </a:r>
            <a:r>
              <a:rPr lang="en-US" dirty="0">
                <a:solidFill>
                  <a:prstClr val="black"/>
                </a:solidFill>
              </a:rPr>
              <a:t>L  </a:t>
            </a:r>
            <a:r>
              <a:rPr lang="en-US" sz="1400" baseline="30000" dirty="0">
                <a:solidFill>
                  <a:prstClr val="black"/>
                </a:solidFill>
              </a:rPr>
              <a:t>x </a:t>
            </a:r>
            <a:r>
              <a:rPr lang="en-US" dirty="0">
                <a:solidFill>
                  <a:prstClr val="black"/>
                </a:solidFill>
              </a:rPr>
              <a:t> </a:t>
            </a:r>
            <a:r>
              <a:rPr lang="en-US" dirty="0" err="1">
                <a:solidFill>
                  <a:prstClr val="black"/>
                </a:solidFill>
              </a:rPr>
              <a:t>B</a:t>
            </a:r>
            <a:r>
              <a:rPr lang="en-US" baseline="-32000" dirty="0" err="1">
                <a:solidFill>
                  <a:prstClr val="black"/>
                </a:solidFill>
              </a:rPr>
              <a:t>external</a:t>
            </a:r>
            <a:endParaRPr lang="en-US" baseline="-32000" dirty="0">
              <a:solidFill>
                <a:prstClr val="black"/>
              </a:solidFill>
            </a:endParaRPr>
          </a:p>
        </p:txBody>
      </p:sp>
      <p:sp>
        <p:nvSpPr>
          <p:cNvPr id="49" name="TextBox 48"/>
          <p:cNvSpPr txBox="1"/>
          <p:nvPr/>
        </p:nvSpPr>
        <p:spPr>
          <a:xfrm>
            <a:off x="7942048" y="6048431"/>
            <a:ext cx="667170" cy="307777"/>
          </a:xfrm>
          <a:prstGeom prst="rect">
            <a:avLst/>
          </a:prstGeom>
          <a:noFill/>
        </p:spPr>
        <p:txBody>
          <a:bodyPr wrap="none" rtlCol="0">
            <a:spAutoFit/>
          </a:bodyPr>
          <a:lstStyle/>
          <a:p>
            <a:r>
              <a:rPr lang="en-US" sz="1400" i="1" dirty="0">
                <a:solidFill>
                  <a:prstClr val="black"/>
                </a:solidFill>
              </a:rPr>
              <a:t>thumb</a:t>
            </a:r>
          </a:p>
        </p:txBody>
      </p:sp>
      <p:sp>
        <p:nvSpPr>
          <p:cNvPr id="50" name="Rectangle 49"/>
          <p:cNvSpPr/>
          <p:nvPr/>
        </p:nvSpPr>
        <p:spPr>
          <a:xfrm>
            <a:off x="10275613" y="5134030"/>
            <a:ext cx="933510" cy="523220"/>
          </a:xfrm>
          <a:prstGeom prst="rect">
            <a:avLst/>
          </a:prstGeom>
        </p:spPr>
        <p:txBody>
          <a:bodyPr wrap="square">
            <a:spAutoFit/>
          </a:bodyPr>
          <a:lstStyle/>
          <a:p>
            <a:r>
              <a:rPr lang="en-US" sz="1400" i="1" dirty="0">
                <a:solidFill>
                  <a:prstClr val="black"/>
                </a:solidFill>
              </a:rPr>
              <a:t>middle finger</a:t>
            </a:r>
            <a:endParaRPr lang="en-US" sz="1400" dirty="0">
              <a:solidFill>
                <a:prstClr val="black"/>
              </a:solidFill>
            </a:endParaRPr>
          </a:p>
        </p:txBody>
      </p:sp>
      <p:sp>
        <p:nvSpPr>
          <p:cNvPr id="51" name="Rectangle 50"/>
          <p:cNvSpPr/>
          <p:nvPr/>
        </p:nvSpPr>
        <p:spPr>
          <a:xfrm>
            <a:off x="9246914" y="6524681"/>
            <a:ext cx="1040221" cy="307777"/>
          </a:xfrm>
          <a:prstGeom prst="rect">
            <a:avLst/>
          </a:prstGeom>
        </p:spPr>
        <p:txBody>
          <a:bodyPr wrap="none">
            <a:spAutoFit/>
          </a:bodyPr>
          <a:lstStyle/>
          <a:p>
            <a:r>
              <a:rPr lang="en-US" sz="1400" i="1" dirty="0">
                <a:solidFill>
                  <a:prstClr val="black"/>
                </a:solidFill>
              </a:rPr>
              <a:t>index finger</a:t>
            </a:r>
            <a:endParaRPr lang="en-US" dirty="0">
              <a:solidFill>
                <a:prstClr val="black"/>
              </a:solidFill>
            </a:endParaRPr>
          </a:p>
        </p:txBody>
      </p:sp>
      <p:sp>
        <p:nvSpPr>
          <p:cNvPr id="2" name="TextBox 1"/>
          <p:cNvSpPr txBox="1"/>
          <p:nvPr/>
        </p:nvSpPr>
        <p:spPr>
          <a:xfrm>
            <a:off x="2477770" y="525189"/>
            <a:ext cx="2034018" cy="369332"/>
          </a:xfrm>
          <a:prstGeom prst="rect">
            <a:avLst/>
          </a:prstGeom>
          <a:noFill/>
        </p:spPr>
        <p:txBody>
          <a:bodyPr wrap="none" rtlCol="0">
            <a:spAutoFit/>
          </a:bodyPr>
          <a:lstStyle/>
          <a:p>
            <a:r>
              <a:rPr lang="en-US" b="1" i="1" dirty="0">
                <a:solidFill>
                  <a:prstClr val="black"/>
                </a:solidFill>
              </a:rPr>
              <a:t>Right-hand Rule 2A</a:t>
            </a:r>
          </a:p>
        </p:txBody>
      </p:sp>
      <p:sp>
        <p:nvSpPr>
          <p:cNvPr id="42" name="TextBox 41"/>
          <p:cNvSpPr txBox="1"/>
          <p:nvPr/>
        </p:nvSpPr>
        <p:spPr>
          <a:xfrm>
            <a:off x="7511248" y="682725"/>
            <a:ext cx="2024400" cy="369332"/>
          </a:xfrm>
          <a:prstGeom prst="rect">
            <a:avLst/>
          </a:prstGeom>
          <a:noFill/>
        </p:spPr>
        <p:txBody>
          <a:bodyPr wrap="none" rtlCol="0">
            <a:spAutoFit/>
          </a:bodyPr>
          <a:lstStyle/>
          <a:p>
            <a:r>
              <a:rPr lang="en-US" b="1" i="1" dirty="0">
                <a:solidFill>
                  <a:prstClr val="black"/>
                </a:solidFill>
              </a:rPr>
              <a:t>Right-hand Rule 2B</a:t>
            </a:r>
          </a:p>
        </p:txBody>
      </p:sp>
      <p:sp>
        <p:nvSpPr>
          <p:cNvPr id="44" name="TextBox 43"/>
          <p:cNvSpPr txBox="1"/>
          <p:nvPr/>
        </p:nvSpPr>
        <p:spPr>
          <a:xfrm>
            <a:off x="549363" y="3981843"/>
            <a:ext cx="2034018" cy="369332"/>
          </a:xfrm>
          <a:prstGeom prst="rect">
            <a:avLst/>
          </a:prstGeom>
          <a:noFill/>
        </p:spPr>
        <p:txBody>
          <a:bodyPr wrap="none" rtlCol="0">
            <a:spAutoFit/>
          </a:bodyPr>
          <a:lstStyle/>
          <a:p>
            <a:r>
              <a:rPr lang="en-US" b="1" i="1" dirty="0">
                <a:solidFill>
                  <a:prstClr val="black"/>
                </a:solidFill>
              </a:rPr>
              <a:t>Right-hand Rule 1A</a:t>
            </a:r>
          </a:p>
        </p:txBody>
      </p:sp>
      <p:sp>
        <p:nvSpPr>
          <p:cNvPr id="45" name="TextBox 44"/>
          <p:cNvSpPr txBox="1"/>
          <p:nvPr/>
        </p:nvSpPr>
        <p:spPr>
          <a:xfrm>
            <a:off x="7452893" y="3954312"/>
            <a:ext cx="2024400" cy="369332"/>
          </a:xfrm>
          <a:prstGeom prst="rect">
            <a:avLst/>
          </a:prstGeom>
          <a:noFill/>
        </p:spPr>
        <p:txBody>
          <a:bodyPr wrap="none" rtlCol="0">
            <a:spAutoFit/>
          </a:bodyPr>
          <a:lstStyle/>
          <a:p>
            <a:r>
              <a:rPr lang="en-US" b="1" i="1" dirty="0">
                <a:solidFill>
                  <a:prstClr val="black"/>
                </a:solidFill>
              </a:rPr>
              <a:t>Right-hand </a:t>
            </a:r>
            <a:r>
              <a:rPr lang="en-US" b="1" i="1">
                <a:solidFill>
                  <a:prstClr val="black"/>
                </a:solidFill>
              </a:rPr>
              <a:t>Rule 1B</a:t>
            </a:r>
            <a:endParaRPr lang="en-US" b="1" i="1" dirty="0">
              <a:solidFill>
                <a:prstClr val="black"/>
              </a:solidFill>
            </a:endParaRPr>
          </a:p>
        </p:txBody>
      </p:sp>
    </p:spTree>
    <p:extLst>
      <p:ext uri="{BB962C8B-B14F-4D97-AF65-F5344CB8AC3E}">
        <p14:creationId xmlns:p14="http://schemas.microsoft.com/office/powerpoint/2010/main" val="3514343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1843</Words>
  <Application>Microsoft Office PowerPoint</Application>
  <PresentationFormat>Widescreen</PresentationFormat>
  <Paragraphs>151</Paragraphs>
  <Slides>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Google Sans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kurowski</dc:creator>
  <cp:lastModifiedBy>Keith A Josef</cp:lastModifiedBy>
  <cp:revision>77</cp:revision>
  <cp:lastPrinted>2025-03-11T11:51:21Z</cp:lastPrinted>
  <dcterms:created xsi:type="dcterms:W3CDTF">2017-03-23T04:09:06Z</dcterms:created>
  <dcterms:modified xsi:type="dcterms:W3CDTF">2025-03-11T15:00:07Z</dcterms:modified>
</cp:coreProperties>
</file>